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60" r:id="rId4"/>
    <p:sldId id="259" r:id="rId5"/>
    <p:sldId id="263" r:id="rId6"/>
    <p:sldId id="267" r:id="rId7"/>
    <p:sldId id="265" r:id="rId8"/>
    <p:sldId id="285" r:id="rId9"/>
    <p:sldId id="278" r:id="rId10"/>
    <p:sldId id="277" r:id="rId11"/>
    <p:sldId id="270" r:id="rId12"/>
    <p:sldId id="271" r:id="rId13"/>
    <p:sldId id="279" r:id="rId14"/>
    <p:sldId id="280" r:id="rId15"/>
    <p:sldId id="273" r:id="rId16"/>
    <p:sldId id="274" r:id="rId17"/>
    <p:sldId id="275" r:id="rId18"/>
    <p:sldId id="276" r:id="rId19"/>
    <p:sldId id="287" r:id="rId20"/>
    <p:sldId id="286" r:id="rId21"/>
    <p:sldId id="288" r:id="rId22"/>
    <p:sldId id="283" r:id="rId23"/>
    <p:sldId id="268" r:id="rId24"/>
  </p:sldIdLst>
  <p:sldSz cx="18288000" cy="10287000"/>
  <p:notesSz cx="6858000" cy="9144000"/>
  <p:embeddedFontLst>
    <p:embeddedFont>
      <p:font typeface="Squada One"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4" userDrawn="1">
          <p15:clr>
            <a:srgbClr val="A4A3A4"/>
          </p15:clr>
        </p15:guide>
        <p15:guide id="2" pos="28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p:scale>
          <a:sx n="50" d="100"/>
          <a:sy n="50" d="100"/>
        </p:scale>
        <p:origin x="874" y="43"/>
      </p:cViewPr>
      <p:guideLst>
        <p:guide orient="horz" pos="2124"/>
        <p:guide pos="285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7E46C86B-D5F8-497D-A328-0A88205F7773}" type="doc">
      <dgm:prSet loTypeId="urn:microsoft.com/office/officeart/2005/8/layout/chevron2" loCatId="list" qsTypeId="urn:microsoft.com/office/officeart/2005/8/quickstyle/simple1#1" qsCatId="simple" csTypeId="urn:microsoft.com/office/officeart/2005/8/colors/accent1_2#1" csCatId="accent1" phldr="1"/>
      <dgm:spPr/>
      <dgm:t>
        <a:bodyPr/>
        <a:lstStyle/>
        <a:p>
          <a:endParaRPr lang="en-IN"/>
        </a:p>
      </dgm:t>
    </dgm:pt>
    <dgm:pt modelId="{64CB33A1-AB9F-4429-A9B4-711E69CB7F85}">
      <dgm:prSet/>
      <dgm:spPr/>
      <dgm:t>
        <a:bodyPr/>
        <a:lstStyle/>
        <a:p>
          <a:endParaRPr lang="en-IN" dirty="0"/>
        </a:p>
      </dgm:t>
    </dgm:pt>
    <dgm:pt modelId="{2A3DFCB7-C835-4C08-9DED-7830E54AC5EF}" type="parTrans" cxnId="{0DA84DCC-A2BD-4773-9E58-EE18C6795221}">
      <dgm:prSet/>
      <dgm:spPr/>
      <dgm:t>
        <a:bodyPr/>
        <a:lstStyle/>
        <a:p>
          <a:endParaRPr lang="en-IN"/>
        </a:p>
      </dgm:t>
    </dgm:pt>
    <dgm:pt modelId="{19BC3C81-3423-409E-9E00-0609650B1B3D}" type="sibTrans" cxnId="{0DA84DCC-A2BD-4773-9E58-EE18C6795221}">
      <dgm:prSet/>
      <dgm:spPr/>
      <dgm:t>
        <a:bodyPr/>
        <a:lstStyle/>
        <a:p>
          <a:endParaRPr lang="en-IN"/>
        </a:p>
      </dgm:t>
    </dgm:pt>
    <dgm:pt modelId="{B0F25112-AB37-4BBD-9B12-DBC429534DEA}">
      <dgm:prSet/>
      <dgm:spPr/>
      <dgm:t>
        <a:bodyPr/>
        <a:lstStyle/>
        <a:p>
          <a:endParaRPr lang="en-IN" dirty="0"/>
        </a:p>
      </dgm:t>
    </dgm:pt>
    <dgm:pt modelId="{AF8BF921-2EC3-4815-B77F-C4ED4870E35B}" type="parTrans" cxnId="{E1F7D3B9-5C7B-4B46-8E01-4FE234FB0B46}">
      <dgm:prSet/>
      <dgm:spPr/>
      <dgm:t>
        <a:bodyPr/>
        <a:lstStyle/>
        <a:p>
          <a:endParaRPr lang="en-IN"/>
        </a:p>
      </dgm:t>
    </dgm:pt>
    <dgm:pt modelId="{4CC25DDA-9F79-4032-AA34-89981FE64C65}" type="sibTrans" cxnId="{E1F7D3B9-5C7B-4B46-8E01-4FE234FB0B46}">
      <dgm:prSet/>
      <dgm:spPr/>
      <dgm:t>
        <a:bodyPr/>
        <a:lstStyle/>
        <a:p>
          <a:endParaRPr lang="en-IN"/>
        </a:p>
      </dgm:t>
    </dgm:pt>
    <dgm:pt modelId="{273E5C7F-3F56-4160-9178-A6B71DCFEF91}">
      <dgm:prSet/>
      <dgm:spPr/>
      <dgm:t>
        <a:bodyPr/>
        <a:lstStyle/>
        <a:p>
          <a:endParaRPr lang="en-IN" dirty="0"/>
        </a:p>
      </dgm:t>
    </dgm:pt>
    <dgm:pt modelId="{77981CB2-97B0-4387-9008-69C0C7077933}" type="parTrans" cxnId="{6FE043B0-9F3D-44D4-9CB5-3B98B2F04C45}">
      <dgm:prSet/>
      <dgm:spPr/>
      <dgm:t>
        <a:bodyPr/>
        <a:lstStyle/>
        <a:p>
          <a:endParaRPr lang="en-IN"/>
        </a:p>
      </dgm:t>
    </dgm:pt>
    <dgm:pt modelId="{36BD6052-EE95-4ED4-B748-63E546B7A367}" type="sibTrans" cxnId="{6FE043B0-9F3D-44D4-9CB5-3B98B2F04C45}">
      <dgm:prSet/>
      <dgm:spPr/>
      <dgm:t>
        <a:bodyPr/>
        <a:lstStyle/>
        <a:p>
          <a:endParaRPr lang="en-IN"/>
        </a:p>
      </dgm:t>
    </dgm:pt>
    <dgm:pt modelId="{4FB9F02D-EADE-463C-9739-E009DF6BAFD4}">
      <dgm:prSet/>
      <dgm:spPr/>
      <dgm:t>
        <a:bodyPr/>
        <a:lstStyle/>
        <a:p>
          <a:endParaRPr lang="en-IN" dirty="0"/>
        </a:p>
      </dgm:t>
    </dgm:pt>
    <dgm:pt modelId="{BE54C0F6-DBEE-459D-A381-383B169489CF}" type="parTrans" cxnId="{EF33C4C8-DFAA-451D-82D8-3F6C27DE187D}">
      <dgm:prSet/>
      <dgm:spPr/>
      <dgm:t>
        <a:bodyPr/>
        <a:lstStyle/>
        <a:p>
          <a:endParaRPr lang="en-IN"/>
        </a:p>
      </dgm:t>
    </dgm:pt>
    <dgm:pt modelId="{7052E661-47D7-4902-961B-B0FAA5BE88FD}" type="sibTrans" cxnId="{EF33C4C8-DFAA-451D-82D8-3F6C27DE187D}">
      <dgm:prSet/>
      <dgm:spPr/>
      <dgm:t>
        <a:bodyPr/>
        <a:lstStyle/>
        <a:p>
          <a:endParaRPr lang="en-IN"/>
        </a:p>
      </dgm:t>
    </dgm:pt>
    <dgm:pt modelId="{5C974D7A-717E-498B-BBB8-EF5F5502D346}">
      <dgm:prSet/>
      <dgm:spPr/>
      <dgm:t>
        <a:bodyPr/>
        <a:lstStyle/>
        <a:p>
          <a:endParaRPr lang="en-IN" dirty="0"/>
        </a:p>
      </dgm:t>
    </dgm:pt>
    <dgm:pt modelId="{5B7FDF5A-1CDD-452A-B971-D49F290644DC}" type="parTrans" cxnId="{21C31588-2EAC-499C-8CEB-1254E9731B25}">
      <dgm:prSet/>
      <dgm:spPr/>
      <dgm:t>
        <a:bodyPr/>
        <a:lstStyle/>
        <a:p>
          <a:endParaRPr lang="en-IN"/>
        </a:p>
      </dgm:t>
    </dgm:pt>
    <dgm:pt modelId="{DDEAFD4C-5CAF-401D-A865-4BB151FDCC18}" type="sibTrans" cxnId="{21C31588-2EAC-499C-8CEB-1254E9731B25}">
      <dgm:prSet/>
      <dgm:spPr/>
      <dgm:t>
        <a:bodyPr/>
        <a:lstStyle/>
        <a:p>
          <a:endParaRPr lang="en-IN"/>
        </a:p>
      </dgm:t>
    </dgm:pt>
    <dgm:pt modelId="{4AA295B5-04E1-4E54-BC69-DBC995AC8E89}">
      <dgm:prSet/>
      <dgm:spPr/>
      <dgm:t>
        <a:bodyPr/>
        <a:lstStyle/>
        <a:p>
          <a:r>
            <a:rPr lang="en-US" b="1"/>
            <a:t>Manual Inspection Systems</a:t>
          </a:r>
          <a:r>
            <a:rPr lang="en-US"/>
            <a:t> – Time-consuming, prone to human error, and lacks real-time monitoring.</a:t>
          </a:r>
          <a:endParaRPr lang="en-IN"/>
        </a:p>
      </dgm:t>
    </dgm:pt>
    <dgm:pt modelId="{45DB9A16-F098-431A-9896-9BA5EDB4AC26}" type="parTrans" cxnId="{E37FF321-14AC-4A08-8337-A6FD4CDFA918}">
      <dgm:prSet/>
      <dgm:spPr/>
      <dgm:t>
        <a:bodyPr/>
        <a:lstStyle/>
        <a:p>
          <a:endParaRPr lang="en-IN"/>
        </a:p>
      </dgm:t>
    </dgm:pt>
    <dgm:pt modelId="{F5A0DA26-181A-4566-BDFD-B71495A9E40E}" type="sibTrans" cxnId="{E37FF321-14AC-4A08-8337-A6FD4CDFA918}">
      <dgm:prSet/>
      <dgm:spPr/>
      <dgm:t>
        <a:bodyPr/>
        <a:lstStyle/>
        <a:p>
          <a:endParaRPr lang="en-IN"/>
        </a:p>
      </dgm:t>
    </dgm:pt>
    <dgm:pt modelId="{C265206E-7684-4672-B0C5-A62ACBF74DF9}">
      <dgm:prSet/>
      <dgm:spPr/>
      <dgm:t>
        <a:bodyPr/>
        <a:lstStyle/>
        <a:p>
          <a:r>
            <a:rPr lang="en-US" b="1"/>
            <a:t>Vibration-Based Monitoring Systems</a:t>
          </a:r>
          <a:r>
            <a:rPr lang="en-US"/>
            <a:t> – Limited to mechanical faults, requires frequent calibration, and cannot detect electrical issues.</a:t>
          </a:r>
          <a:endParaRPr lang="en-IN"/>
        </a:p>
      </dgm:t>
    </dgm:pt>
    <dgm:pt modelId="{0D588BCD-71BF-4AB4-96DF-D798E1C56B32}" type="parTrans" cxnId="{ACC2F2F9-2020-4D1A-9A2C-82B4F869D72F}">
      <dgm:prSet/>
      <dgm:spPr/>
      <dgm:t>
        <a:bodyPr/>
        <a:lstStyle/>
        <a:p>
          <a:endParaRPr lang="en-IN"/>
        </a:p>
      </dgm:t>
    </dgm:pt>
    <dgm:pt modelId="{033CD6C7-737F-4244-AFA9-24B84863A2D8}" type="sibTrans" cxnId="{ACC2F2F9-2020-4D1A-9A2C-82B4F869D72F}">
      <dgm:prSet/>
      <dgm:spPr/>
      <dgm:t>
        <a:bodyPr/>
        <a:lstStyle/>
        <a:p>
          <a:endParaRPr lang="en-IN"/>
        </a:p>
      </dgm:t>
    </dgm:pt>
    <dgm:pt modelId="{A186DA25-122A-4A78-ACBB-FE31B04CA1A8}">
      <dgm:prSet/>
      <dgm:spPr/>
      <dgm:t>
        <a:bodyPr/>
        <a:lstStyle/>
        <a:p>
          <a:r>
            <a:rPr lang="en-US" b="1"/>
            <a:t>Thermal Imaging Systems</a:t>
          </a:r>
          <a:r>
            <a:rPr lang="en-US"/>
            <a:t> – Only detects overheating issues, expensive, and requires specialized training.</a:t>
          </a:r>
          <a:endParaRPr lang="en-IN"/>
        </a:p>
      </dgm:t>
    </dgm:pt>
    <dgm:pt modelId="{4FBE2DAB-4B55-4344-8104-9CE3EA888AFB}" type="parTrans" cxnId="{037763C4-271C-4B40-A400-FC226B7CE521}">
      <dgm:prSet/>
      <dgm:spPr/>
      <dgm:t>
        <a:bodyPr/>
        <a:lstStyle/>
        <a:p>
          <a:endParaRPr lang="en-IN"/>
        </a:p>
      </dgm:t>
    </dgm:pt>
    <dgm:pt modelId="{CECD4F4D-1C94-4FF8-8391-EFE1207D7988}" type="sibTrans" cxnId="{037763C4-271C-4B40-A400-FC226B7CE521}">
      <dgm:prSet/>
      <dgm:spPr/>
      <dgm:t>
        <a:bodyPr/>
        <a:lstStyle/>
        <a:p>
          <a:endParaRPr lang="en-IN"/>
        </a:p>
      </dgm:t>
    </dgm:pt>
    <dgm:pt modelId="{DA827A98-4E4A-4516-AB4E-8841063AB52D}">
      <dgm:prSet/>
      <dgm:spPr/>
      <dgm:t>
        <a:bodyPr/>
        <a:lstStyle/>
        <a:p>
          <a:r>
            <a:rPr lang="en-US" b="1"/>
            <a:t>Oil Analysis Systems</a:t>
          </a:r>
          <a:r>
            <a:rPr lang="en-US"/>
            <a:t> – Cannot provide real-time detection, requires lab testing, and is limited to lubricant-based components.</a:t>
          </a:r>
          <a:endParaRPr lang="en-IN"/>
        </a:p>
      </dgm:t>
    </dgm:pt>
    <dgm:pt modelId="{FD397E64-6305-4981-A4CB-FA88E9D51127}" type="parTrans" cxnId="{90F4625F-FA88-4646-A586-73CE39B33626}">
      <dgm:prSet/>
      <dgm:spPr/>
      <dgm:t>
        <a:bodyPr/>
        <a:lstStyle/>
        <a:p>
          <a:endParaRPr lang="en-IN"/>
        </a:p>
      </dgm:t>
    </dgm:pt>
    <dgm:pt modelId="{9D7AC76C-149A-40AC-B758-EFEF2E7AFCE3}" type="sibTrans" cxnId="{90F4625F-FA88-4646-A586-73CE39B33626}">
      <dgm:prSet/>
      <dgm:spPr/>
      <dgm:t>
        <a:bodyPr/>
        <a:lstStyle/>
        <a:p>
          <a:endParaRPr lang="en-IN"/>
        </a:p>
      </dgm:t>
    </dgm:pt>
    <dgm:pt modelId="{2E708970-6077-4B4A-8D3C-F93D8C62A483}">
      <dgm:prSet/>
      <dgm:spPr/>
      <dgm:t>
        <a:bodyPr/>
        <a:lstStyle/>
        <a:p>
          <a:r>
            <a:rPr lang="en-US" b="1"/>
            <a:t>Basic Sound Monitoring Systems</a:t>
          </a:r>
          <a:r>
            <a:rPr lang="en-US"/>
            <a:t> – Lacks AI-based analysis, cannot differentiate minor and major defects, and relies on predefined thresholds.</a:t>
          </a:r>
          <a:endParaRPr lang="en-IN"/>
        </a:p>
      </dgm:t>
    </dgm:pt>
    <dgm:pt modelId="{164B3D65-637C-458F-B46A-CD4E41FD0D2C}" type="parTrans" cxnId="{D6BD2FBA-D436-4126-8E73-D46FF8B489AA}">
      <dgm:prSet/>
      <dgm:spPr/>
      <dgm:t>
        <a:bodyPr/>
        <a:lstStyle/>
        <a:p>
          <a:endParaRPr lang="en-IN"/>
        </a:p>
      </dgm:t>
    </dgm:pt>
    <dgm:pt modelId="{E03A70E6-2CB0-462B-B152-D7BDE295B1BC}" type="sibTrans" cxnId="{D6BD2FBA-D436-4126-8E73-D46FF8B489AA}">
      <dgm:prSet/>
      <dgm:spPr/>
      <dgm:t>
        <a:bodyPr/>
        <a:lstStyle/>
        <a:p>
          <a:endParaRPr lang="en-IN"/>
        </a:p>
      </dgm:t>
    </dgm:pt>
    <dgm:pt modelId="{719571E8-83DD-46B0-A9A8-4ADE76FB880B}" type="pres">
      <dgm:prSet presAssocID="{7E46C86B-D5F8-497D-A328-0A88205F7773}" presName="linearFlow" presStyleCnt="0">
        <dgm:presLayoutVars>
          <dgm:dir/>
          <dgm:animLvl val="lvl"/>
          <dgm:resizeHandles val="exact"/>
        </dgm:presLayoutVars>
      </dgm:prSet>
      <dgm:spPr/>
    </dgm:pt>
    <dgm:pt modelId="{8030FCC6-EAA9-44D7-9E49-D397860E1364}" type="pres">
      <dgm:prSet presAssocID="{64CB33A1-AB9F-4429-A9B4-711E69CB7F85}" presName="composite" presStyleCnt="0"/>
      <dgm:spPr/>
    </dgm:pt>
    <dgm:pt modelId="{831F2297-26AF-4602-8705-7F7713C6096C}" type="pres">
      <dgm:prSet presAssocID="{64CB33A1-AB9F-4429-A9B4-711E69CB7F85}" presName="parentText" presStyleLbl="alignNode1" presStyleIdx="0" presStyleCnt="5">
        <dgm:presLayoutVars>
          <dgm:chMax val="1"/>
          <dgm:bulletEnabled val="1"/>
        </dgm:presLayoutVars>
      </dgm:prSet>
      <dgm:spPr/>
    </dgm:pt>
    <dgm:pt modelId="{F72DAFD7-0B09-4799-9027-53BF38CA1DD2}" type="pres">
      <dgm:prSet presAssocID="{64CB33A1-AB9F-4429-A9B4-711E69CB7F85}" presName="descendantText" presStyleLbl="alignAcc1" presStyleIdx="0" presStyleCnt="5">
        <dgm:presLayoutVars>
          <dgm:bulletEnabled val="1"/>
        </dgm:presLayoutVars>
      </dgm:prSet>
      <dgm:spPr/>
    </dgm:pt>
    <dgm:pt modelId="{225A51EC-6EED-44B6-B79B-07DFCE443923}" type="pres">
      <dgm:prSet presAssocID="{19BC3C81-3423-409E-9E00-0609650B1B3D}" presName="sp" presStyleCnt="0"/>
      <dgm:spPr/>
    </dgm:pt>
    <dgm:pt modelId="{C7196CC3-3BB4-4A6B-A1C2-F214C2C7C1B8}" type="pres">
      <dgm:prSet presAssocID="{B0F25112-AB37-4BBD-9B12-DBC429534DEA}" presName="composite" presStyleCnt="0"/>
      <dgm:spPr/>
    </dgm:pt>
    <dgm:pt modelId="{77372ABD-2938-4D79-9983-C0F62191EF3E}" type="pres">
      <dgm:prSet presAssocID="{B0F25112-AB37-4BBD-9B12-DBC429534DEA}" presName="parentText" presStyleLbl="alignNode1" presStyleIdx="1" presStyleCnt="5">
        <dgm:presLayoutVars>
          <dgm:chMax val="1"/>
          <dgm:bulletEnabled val="1"/>
        </dgm:presLayoutVars>
      </dgm:prSet>
      <dgm:spPr/>
    </dgm:pt>
    <dgm:pt modelId="{08884B64-AC7B-4ECD-BA57-3B464380B7AE}" type="pres">
      <dgm:prSet presAssocID="{B0F25112-AB37-4BBD-9B12-DBC429534DEA}" presName="descendantText" presStyleLbl="alignAcc1" presStyleIdx="1" presStyleCnt="5">
        <dgm:presLayoutVars>
          <dgm:bulletEnabled val="1"/>
        </dgm:presLayoutVars>
      </dgm:prSet>
      <dgm:spPr/>
    </dgm:pt>
    <dgm:pt modelId="{ADE9632A-ED73-4F2C-B018-76EEB3DC3DED}" type="pres">
      <dgm:prSet presAssocID="{4CC25DDA-9F79-4032-AA34-89981FE64C65}" presName="sp" presStyleCnt="0"/>
      <dgm:spPr/>
    </dgm:pt>
    <dgm:pt modelId="{7C718B14-21BA-4008-8234-CF5AEAAB0039}" type="pres">
      <dgm:prSet presAssocID="{273E5C7F-3F56-4160-9178-A6B71DCFEF91}" presName="composite" presStyleCnt="0"/>
      <dgm:spPr/>
    </dgm:pt>
    <dgm:pt modelId="{A11310CC-CC4E-48CB-B54B-524C1B8AA6FC}" type="pres">
      <dgm:prSet presAssocID="{273E5C7F-3F56-4160-9178-A6B71DCFEF91}" presName="parentText" presStyleLbl="alignNode1" presStyleIdx="2" presStyleCnt="5">
        <dgm:presLayoutVars>
          <dgm:chMax val="1"/>
          <dgm:bulletEnabled val="1"/>
        </dgm:presLayoutVars>
      </dgm:prSet>
      <dgm:spPr/>
    </dgm:pt>
    <dgm:pt modelId="{732A4B4E-5511-4D0B-8DD3-1503AE10EF14}" type="pres">
      <dgm:prSet presAssocID="{273E5C7F-3F56-4160-9178-A6B71DCFEF91}" presName="descendantText" presStyleLbl="alignAcc1" presStyleIdx="2" presStyleCnt="5">
        <dgm:presLayoutVars>
          <dgm:bulletEnabled val="1"/>
        </dgm:presLayoutVars>
      </dgm:prSet>
      <dgm:spPr/>
    </dgm:pt>
    <dgm:pt modelId="{208CE199-5412-4204-BAFC-1740455AFF2B}" type="pres">
      <dgm:prSet presAssocID="{36BD6052-EE95-4ED4-B748-63E546B7A367}" presName="sp" presStyleCnt="0"/>
      <dgm:spPr/>
    </dgm:pt>
    <dgm:pt modelId="{153310CE-F29C-4BE6-98DB-B94768CB558F}" type="pres">
      <dgm:prSet presAssocID="{4FB9F02D-EADE-463C-9739-E009DF6BAFD4}" presName="composite" presStyleCnt="0"/>
      <dgm:spPr/>
    </dgm:pt>
    <dgm:pt modelId="{8AA2938C-3D44-4CAE-AC7E-DBD28319EA5E}" type="pres">
      <dgm:prSet presAssocID="{4FB9F02D-EADE-463C-9739-E009DF6BAFD4}" presName="parentText" presStyleLbl="alignNode1" presStyleIdx="3" presStyleCnt="5">
        <dgm:presLayoutVars>
          <dgm:chMax val="1"/>
          <dgm:bulletEnabled val="1"/>
        </dgm:presLayoutVars>
      </dgm:prSet>
      <dgm:spPr/>
    </dgm:pt>
    <dgm:pt modelId="{F8659FF4-222E-43B7-BE54-4C33AA0332D1}" type="pres">
      <dgm:prSet presAssocID="{4FB9F02D-EADE-463C-9739-E009DF6BAFD4}" presName="descendantText" presStyleLbl="alignAcc1" presStyleIdx="3" presStyleCnt="5" custLinFactNeighborX="-246" custLinFactNeighborY="-8855">
        <dgm:presLayoutVars>
          <dgm:bulletEnabled val="1"/>
        </dgm:presLayoutVars>
      </dgm:prSet>
      <dgm:spPr/>
    </dgm:pt>
    <dgm:pt modelId="{31E4A881-45BC-40CA-A377-29A642581A64}" type="pres">
      <dgm:prSet presAssocID="{7052E661-47D7-4902-961B-B0FAA5BE88FD}" presName="sp" presStyleCnt="0"/>
      <dgm:spPr/>
    </dgm:pt>
    <dgm:pt modelId="{E5051066-2EE8-4321-9B7C-A3175CF8D1DC}" type="pres">
      <dgm:prSet presAssocID="{5C974D7A-717E-498B-BBB8-EF5F5502D346}" presName="composite" presStyleCnt="0"/>
      <dgm:spPr/>
    </dgm:pt>
    <dgm:pt modelId="{CF7C9E06-325A-469D-AEB4-391104362623}" type="pres">
      <dgm:prSet presAssocID="{5C974D7A-717E-498B-BBB8-EF5F5502D346}" presName="parentText" presStyleLbl="alignNode1" presStyleIdx="4" presStyleCnt="5">
        <dgm:presLayoutVars>
          <dgm:chMax val="1"/>
          <dgm:bulletEnabled val="1"/>
        </dgm:presLayoutVars>
      </dgm:prSet>
      <dgm:spPr/>
    </dgm:pt>
    <dgm:pt modelId="{E83D0B0C-4DB9-44DD-BF04-3CC6CE5E11BD}" type="pres">
      <dgm:prSet presAssocID="{5C974D7A-717E-498B-BBB8-EF5F5502D346}" presName="descendantText" presStyleLbl="alignAcc1" presStyleIdx="4" presStyleCnt="5" custLinFactNeighborX="-508" custLinFactNeighborY="-1806">
        <dgm:presLayoutVars>
          <dgm:bulletEnabled val="1"/>
        </dgm:presLayoutVars>
      </dgm:prSet>
      <dgm:spPr/>
    </dgm:pt>
  </dgm:ptLst>
  <dgm:cxnLst>
    <dgm:cxn modelId="{52472013-AB4B-4FBD-AF0F-8821BD515016}" type="presOf" srcId="{2E708970-6077-4B4A-8D3C-F93D8C62A483}" destId="{E83D0B0C-4DB9-44DD-BF04-3CC6CE5E11BD}" srcOrd="0" destOrd="0" presId="urn:microsoft.com/office/officeart/2005/8/layout/chevron2"/>
    <dgm:cxn modelId="{16BD211F-7AE2-40A2-87F5-ADC6D3829511}" type="presOf" srcId="{64CB33A1-AB9F-4429-A9B4-711E69CB7F85}" destId="{831F2297-26AF-4602-8705-7F7713C6096C}" srcOrd="0" destOrd="0" presId="urn:microsoft.com/office/officeart/2005/8/layout/chevron2"/>
    <dgm:cxn modelId="{E37FF321-14AC-4A08-8337-A6FD4CDFA918}" srcId="{64CB33A1-AB9F-4429-A9B4-711E69CB7F85}" destId="{4AA295B5-04E1-4E54-BC69-DBC995AC8E89}" srcOrd="0" destOrd="0" parTransId="{45DB9A16-F098-431A-9896-9BA5EDB4AC26}" sibTransId="{F5A0DA26-181A-4566-BDFD-B71495A9E40E}"/>
    <dgm:cxn modelId="{FB8ABB2F-C610-4FDE-A3C7-82857E614DEC}" type="presOf" srcId="{273E5C7F-3F56-4160-9178-A6B71DCFEF91}" destId="{A11310CC-CC4E-48CB-B54B-524C1B8AA6FC}" srcOrd="0" destOrd="0" presId="urn:microsoft.com/office/officeart/2005/8/layout/chevron2"/>
    <dgm:cxn modelId="{6D90EC3F-F5C0-459F-9AAF-C7F4F005F557}" type="presOf" srcId="{7E46C86B-D5F8-497D-A328-0A88205F7773}" destId="{719571E8-83DD-46B0-A9A8-4ADE76FB880B}" srcOrd="0" destOrd="0" presId="urn:microsoft.com/office/officeart/2005/8/layout/chevron2"/>
    <dgm:cxn modelId="{90F4625F-FA88-4646-A586-73CE39B33626}" srcId="{4FB9F02D-EADE-463C-9739-E009DF6BAFD4}" destId="{DA827A98-4E4A-4516-AB4E-8841063AB52D}" srcOrd="0" destOrd="0" parTransId="{FD397E64-6305-4981-A4CB-FA88E9D51127}" sibTransId="{9D7AC76C-149A-40AC-B758-EFEF2E7AFCE3}"/>
    <dgm:cxn modelId="{0438EF65-6A91-4167-B853-FF21C5CC9A27}" type="presOf" srcId="{DA827A98-4E4A-4516-AB4E-8841063AB52D}" destId="{F8659FF4-222E-43B7-BE54-4C33AA0332D1}" srcOrd="0" destOrd="0" presId="urn:microsoft.com/office/officeart/2005/8/layout/chevron2"/>
    <dgm:cxn modelId="{D037195A-28FB-4037-B88C-38A7F70BF870}" type="presOf" srcId="{4AA295B5-04E1-4E54-BC69-DBC995AC8E89}" destId="{F72DAFD7-0B09-4799-9027-53BF38CA1DD2}" srcOrd="0" destOrd="0" presId="urn:microsoft.com/office/officeart/2005/8/layout/chevron2"/>
    <dgm:cxn modelId="{21C31588-2EAC-499C-8CEB-1254E9731B25}" srcId="{7E46C86B-D5F8-497D-A328-0A88205F7773}" destId="{5C974D7A-717E-498B-BBB8-EF5F5502D346}" srcOrd="4" destOrd="0" parTransId="{5B7FDF5A-1CDD-452A-B971-D49F290644DC}" sibTransId="{DDEAFD4C-5CAF-401D-A865-4BB151FDCC18}"/>
    <dgm:cxn modelId="{8290158C-026A-468F-9060-F8692C7B3471}" type="presOf" srcId="{4FB9F02D-EADE-463C-9739-E009DF6BAFD4}" destId="{8AA2938C-3D44-4CAE-AC7E-DBD28319EA5E}" srcOrd="0" destOrd="0" presId="urn:microsoft.com/office/officeart/2005/8/layout/chevron2"/>
    <dgm:cxn modelId="{64A6B2A8-B877-46A7-8579-8490C5D76A64}" type="presOf" srcId="{B0F25112-AB37-4BBD-9B12-DBC429534DEA}" destId="{77372ABD-2938-4D79-9983-C0F62191EF3E}" srcOrd="0" destOrd="0" presId="urn:microsoft.com/office/officeart/2005/8/layout/chevron2"/>
    <dgm:cxn modelId="{6FE043B0-9F3D-44D4-9CB5-3B98B2F04C45}" srcId="{7E46C86B-D5F8-497D-A328-0A88205F7773}" destId="{273E5C7F-3F56-4160-9178-A6B71DCFEF91}" srcOrd="2" destOrd="0" parTransId="{77981CB2-97B0-4387-9008-69C0C7077933}" sibTransId="{36BD6052-EE95-4ED4-B748-63E546B7A367}"/>
    <dgm:cxn modelId="{3BB926B8-9DB0-4527-8853-ED487C7301B3}" type="presOf" srcId="{A186DA25-122A-4A78-ACBB-FE31B04CA1A8}" destId="{732A4B4E-5511-4D0B-8DD3-1503AE10EF14}" srcOrd="0" destOrd="0" presId="urn:microsoft.com/office/officeart/2005/8/layout/chevron2"/>
    <dgm:cxn modelId="{E1F7D3B9-5C7B-4B46-8E01-4FE234FB0B46}" srcId="{7E46C86B-D5F8-497D-A328-0A88205F7773}" destId="{B0F25112-AB37-4BBD-9B12-DBC429534DEA}" srcOrd="1" destOrd="0" parTransId="{AF8BF921-2EC3-4815-B77F-C4ED4870E35B}" sibTransId="{4CC25DDA-9F79-4032-AA34-89981FE64C65}"/>
    <dgm:cxn modelId="{D6BD2FBA-D436-4126-8E73-D46FF8B489AA}" srcId="{5C974D7A-717E-498B-BBB8-EF5F5502D346}" destId="{2E708970-6077-4B4A-8D3C-F93D8C62A483}" srcOrd="0" destOrd="0" parTransId="{164B3D65-637C-458F-B46A-CD4E41FD0D2C}" sibTransId="{E03A70E6-2CB0-462B-B152-D7BDE295B1BC}"/>
    <dgm:cxn modelId="{27AD6ABD-A50F-4361-B1C0-F258B66970B6}" type="presOf" srcId="{5C974D7A-717E-498B-BBB8-EF5F5502D346}" destId="{CF7C9E06-325A-469D-AEB4-391104362623}" srcOrd="0" destOrd="0" presId="urn:microsoft.com/office/officeart/2005/8/layout/chevron2"/>
    <dgm:cxn modelId="{037763C4-271C-4B40-A400-FC226B7CE521}" srcId="{273E5C7F-3F56-4160-9178-A6B71DCFEF91}" destId="{A186DA25-122A-4A78-ACBB-FE31B04CA1A8}" srcOrd="0" destOrd="0" parTransId="{4FBE2DAB-4B55-4344-8104-9CE3EA888AFB}" sibTransId="{CECD4F4D-1C94-4FF8-8391-EFE1207D7988}"/>
    <dgm:cxn modelId="{EF33C4C8-DFAA-451D-82D8-3F6C27DE187D}" srcId="{7E46C86B-D5F8-497D-A328-0A88205F7773}" destId="{4FB9F02D-EADE-463C-9739-E009DF6BAFD4}" srcOrd="3" destOrd="0" parTransId="{BE54C0F6-DBEE-459D-A381-383B169489CF}" sibTransId="{7052E661-47D7-4902-961B-B0FAA5BE88FD}"/>
    <dgm:cxn modelId="{0DA84DCC-A2BD-4773-9E58-EE18C6795221}" srcId="{7E46C86B-D5F8-497D-A328-0A88205F7773}" destId="{64CB33A1-AB9F-4429-A9B4-711E69CB7F85}" srcOrd="0" destOrd="0" parTransId="{2A3DFCB7-C835-4C08-9DED-7830E54AC5EF}" sibTransId="{19BC3C81-3423-409E-9E00-0609650B1B3D}"/>
    <dgm:cxn modelId="{8ED36DE4-108D-4604-85D0-34A2075DABCD}" type="presOf" srcId="{C265206E-7684-4672-B0C5-A62ACBF74DF9}" destId="{08884B64-AC7B-4ECD-BA57-3B464380B7AE}" srcOrd="0" destOrd="0" presId="urn:microsoft.com/office/officeart/2005/8/layout/chevron2"/>
    <dgm:cxn modelId="{ACC2F2F9-2020-4D1A-9A2C-82B4F869D72F}" srcId="{B0F25112-AB37-4BBD-9B12-DBC429534DEA}" destId="{C265206E-7684-4672-B0C5-A62ACBF74DF9}" srcOrd="0" destOrd="0" parTransId="{0D588BCD-71BF-4AB4-96DF-D798E1C56B32}" sibTransId="{033CD6C7-737F-4244-AFA9-24B84863A2D8}"/>
    <dgm:cxn modelId="{B5C90A5D-B32A-4C08-B52E-1313BC798F01}" type="presParOf" srcId="{719571E8-83DD-46B0-A9A8-4ADE76FB880B}" destId="{8030FCC6-EAA9-44D7-9E49-D397860E1364}" srcOrd="0" destOrd="0" presId="urn:microsoft.com/office/officeart/2005/8/layout/chevron2"/>
    <dgm:cxn modelId="{A0DC596D-FD52-4AF2-ACB4-E3749EBEF863}" type="presParOf" srcId="{8030FCC6-EAA9-44D7-9E49-D397860E1364}" destId="{831F2297-26AF-4602-8705-7F7713C6096C}" srcOrd="0" destOrd="0" presId="urn:microsoft.com/office/officeart/2005/8/layout/chevron2"/>
    <dgm:cxn modelId="{46D6BA5F-458C-479A-BC85-5ADAC51BF831}" type="presParOf" srcId="{8030FCC6-EAA9-44D7-9E49-D397860E1364}" destId="{F72DAFD7-0B09-4799-9027-53BF38CA1DD2}" srcOrd="1" destOrd="0" presId="urn:microsoft.com/office/officeart/2005/8/layout/chevron2"/>
    <dgm:cxn modelId="{8AE41B32-4FAC-47EC-9181-EA73A05EF76D}" type="presParOf" srcId="{719571E8-83DD-46B0-A9A8-4ADE76FB880B}" destId="{225A51EC-6EED-44B6-B79B-07DFCE443923}" srcOrd="1" destOrd="0" presId="urn:microsoft.com/office/officeart/2005/8/layout/chevron2"/>
    <dgm:cxn modelId="{AD6ADBDC-E737-4598-A7DD-4CDB6930BE41}" type="presParOf" srcId="{719571E8-83DD-46B0-A9A8-4ADE76FB880B}" destId="{C7196CC3-3BB4-4A6B-A1C2-F214C2C7C1B8}" srcOrd="2" destOrd="0" presId="urn:microsoft.com/office/officeart/2005/8/layout/chevron2"/>
    <dgm:cxn modelId="{7E78B4F2-8951-4156-B697-B5E429A097F7}" type="presParOf" srcId="{C7196CC3-3BB4-4A6B-A1C2-F214C2C7C1B8}" destId="{77372ABD-2938-4D79-9983-C0F62191EF3E}" srcOrd="0" destOrd="0" presId="urn:microsoft.com/office/officeart/2005/8/layout/chevron2"/>
    <dgm:cxn modelId="{99BC9614-DFC2-4B5C-AE5B-046B0706C720}" type="presParOf" srcId="{C7196CC3-3BB4-4A6B-A1C2-F214C2C7C1B8}" destId="{08884B64-AC7B-4ECD-BA57-3B464380B7AE}" srcOrd="1" destOrd="0" presId="urn:microsoft.com/office/officeart/2005/8/layout/chevron2"/>
    <dgm:cxn modelId="{F50D94E6-7E18-4C6B-A732-C2A7766CB799}" type="presParOf" srcId="{719571E8-83DD-46B0-A9A8-4ADE76FB880B}" destId="{ADE9632A-ED73-4F2C-B018-76EEB3DC3DED}" srcOrd="3" destOrd="0" presId="urn:microsoft.com/office/officeart/2005/8/layout/chevron2"/>
    <dgm:cxn modelId="{8E05C092-9547-4FEC-8822-90F7355B8F1A}" type="presParOf" srcId="{719571E8-83DD-46B0-A9A8-4ADE76FB880B}" destId="{7C718B14-21BA-4008-8234-CF5AEAAB0039}" srcOrd="4" destOrd="0" presId="urn:microsoft.com/office/officeart/2005/8/layout/chevron2"/>
    <dgm:cxn modelId="{EBF67733-1CD2-49A8-8E42-3505BCFEF6F3}" type="presParOf" srcId="{7C718B14-21BA-4008-8234-CF5AEAAB0039}" destId="{A11310CC-CC4E-48CB-B54B-524C1B8AA6FC}" srcOrd="0" destOrd="0" presId="urn:microsoft.com/office/officeart/2005/8/layout/chevron2"/>
    <dgm:cxn modelId="{F1C73E76-DF9F-4EFF-A34E-BD1A4BC8A15F}" type="presParOf" srcId="{7C718B14-21BA-4008-8234-CF5AEAAB0039}" destId="{732A4B4E-5511-4D0B-8DD3-1503AE10EF14}" srcOrd="1" destOrd="0" presId="urn:microsoft.com/office/officeart/2005/8/layout/chevron2"/>
    <dgm:cxn modelId="{6A1170B7-C7A2-4956-875C-E734C4CFF0BF}" type="presParOf" srcId="{719571E8-83DD-46B0-A9A8-4ADE76FB880B}" destId="{208CE199-5412-4204-BAFC-1740455AFF2B}" srcOrd="5" destOrd="0" presId="urn:microsoft.com/office/officeart/2005/8/layout/chevron2"/>
    <dgm:cxn modelId="{B573D166-25CC-4AAA-BD87-BEFA665E7E4F}" type="presParOf" srcId="{719571E8-83DD-46B0-A9A8-4ADE76FB880B}" destId="{153310CE-F29C-4BE6-98DB-B94768CB558F}" srcOrd="6" destOrd="0" presId="urn:microsoft.com/office/officeart/2005/8/layout/chevron2"/>
    <dgm:cxn modelId="{DDA01F38-5B20-44A5-96ED-74974C63F71F}" type="presParOf" srcId="{153310CE-F29C-4BE6-98DB-B94768CB558F}" destId="{8AA2938C-3D44-4CAE-AC7E-DBD28319EA5E}" srcOrd="0" destOrd="0" presId="urn:microsoft.com/office/officeart/2005/8/layout/chevron2"/>
    <dgm:cxn modelId="{22ADE0C5-0BDC-4DA2-9B4C-81B32164C7B4}" type="presParOf" srcId="{153310CE-F29C-4BE6-98DB-B94768CB558F}" destId="{F8659FF4-222E-43B7-BE54-4C33AA0332D1}" srcOrd="1" destOrd="0" presId="urn:microsoft.com/office/officeart/2005/8/layout/chevron2"/>
    <dgm:cxn modelId="{29A90098-9BC0-4D86-A139-43388AB4C747}" type="presParOf" srcId="{719571E8-83DD-46B0-A9A8-4ADE76FB880B}" destId="{31E4A881-45BC-40CA-A377-29A642581A64}" srcOrd="7" destOrd="0" presId="urn:microsoft.com/office/officeart/2005/8/layout/chevron2"/>
    <dgm:cxn modelId="{EE83AFC5-FD27-4F92-93FA-06CC6B810ED6}" type="presParOf" srcId="{719571E8-83DD-46B0-A9A8-4ADE76FB880B}" destId="{E5051066-2EE8-4321-9B7C-A3175CF8D1DC}" srcOrd="8" destOrd="0" presId="urn:microsoft.com/office/officeart/2005/8/layout/chevron2"/>
    <dgm:cxn modelId="{69FA9435-8851-4CF7-98EE-C0CB0A3F0DDD}" type="presParOf" srcId="{E5051066-2EE8-4321-9B7C-A3175CF8D1DC}" destId="{CF7C9E06-325A-469D-AEB4-391104362623}" srcOrd="0" destOrd="0" presId="urn:microsoft.com/office/officeart/2005/8/layout/chevron2"/>
    <dgm:cxn modelId="{53950E2C-3537-469E-83E5-5C26C0B271DA}" type="presParOf" srcId="{E5051066-2EE8-4321-9B7C-A3175CF8D1DC}" destId="{E83D0B0C-4DB9-44DD-BF04-3CC6CE5E11BD}" srcOrd="1" destOrd="0" presId="urn:microsoft.com/office/officeart/2005/8/layout/chevro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1F2297-26AF-4602-8705-7F7713C6096C}">
      <dsp:nvSpPr>
        <dsp:cNvPr id="0" name=""/>
        <dsp:cNvSpPr/>
      </dsp:nvSpPr>
      <dsp:spPr>
        <a:xfrm rot="5400000">
          <a:off x="-205901" y="209121"/>
          <a:ext cx="1372677" cy="96087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endParaRPr lang="en-IN" sz="2700" kern="1200" dirty="0"/>
        </a:p>
      </dsp:txBody>
      <dsp:txXfrm rot="-5400000">
        <a:off x="1" y="483656"/>
        <a:ext cx="960874" cy="411803"/>
      </dsp:txXfrm>
    </dsp:sp>
    <dsp:sp modelId="{F72DAFD7-0B09-4799-9027-53BF38CA1DD2}">
      <dsp:nvSpPr>
        <dsp:cNvPr id="0" name=""/>
        <dsp:cNvSpPr/>
      </dsp:nvSpPr>
      <dsp:spPr>
        <a:xfrm rot="5400000">
          <a:off x="7273316" y="-6309223"/>
          <a:ext cx="892240" cy="1351712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b="1" kern="1200"/>
            <a:t>Manual Inspection Systems</a:t>
          </a:r>
          <a:r>
            <a:rPr lang="en-US" sz="2700" kern="1200"/>
            <a:t> – Time-consuming, prone to human error, and lacks real-time monitoring.</a:t>
          </a:r>
          <a:endParaRPr lang="en-IN" sz="2700" kern="1200"/>
        </a:p>
      </dsp:txBody>
      <dsp:txXfrm rot="-5400000">
        <a:off x="960874" y="46775"/>
        <a:ext cx="13473569" cy="805128"/>
      </dsp:txXfrm>
    </dsp:sp>
    <dsp:sp modelId="{77372ABD-2938-4D79-9983-C0F62191EF3E}">
      <dsp:nvSpPr>
        <dsp:cNvPr id="0" name=""/>
        <dsp:cNvSpPr/>
      </dsp:nvSpPr>
      <dsp:spPr>
        <a:xfrm rot="5400000">
          <a:off x="-205901" y="1467103"/>
          <a:ext cx="1372677" cy="96087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endParaRPr lang="en-IN" sz="2700" kern="1200" dirty="0"/>
        </a:p>
      </dsp:txBody>
      <dsp:txXfrm rot="-5400000">
        <a:off x="1" y="1741638"/>
        <a:ext cx="960874" cy="411803"/>
      </dsp:txXfrm>
    </dsp:sp>
    <dsp:sp modelId="{08884B64-AC7B-4ECD-BA57-3B464380B7AE}">
      <dsp:nvSpPr>
        <dsp:cNvPr id="0" name=""/>
        <dsp:cNvSpPr/>
      </dsp:nvSpPr>
      <dsp:spPr>
        <a:xfrm rot="5400000">
          <a:off x="7273316" y="-5051240"/>
          <a:ext cx="892240" cy="1351712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b="1" kern="1200"/>
            <a:t>Vibration-Based Monitoring Systems</a:t>
          </a:r>
          <a:r>
            <a:rPr lang="en-US" sz="2700" kern="1200"/>
            <a:t> – Limited to mechanical faults, requires frequent calibration, and cannot detect electrical issues.</a:t>
          </a:r>
          <a:endParaRPr lang="en-IN" sz="2700" kern="1200"/>
        </a:p>
      </dsp:txBody>
      <dsp:txXfrm rot="-5400000">
        <a:off x="960874" y="1304758"/>
        <a:ext cx="13473569" cy="805128"/>
      </dsp:txXfrm>
    </dsp:sp>
    <dsp:sp modelId="{A11310CC-CC4E-48CB-B54B-524C1B8AA6FC}">
      <dsp:nvSpPr>
        <dsp:cNvPr id="0" name=""/>
        <dsp:cNvSpPr/>
      </dsp:nvSpPr>
      <dsp:spPr>
        <a:xfrm rot="5400000">
          <a:off x="-205901" y="2725085"/>
          <a:ext cx="1372677" cy="96087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endParaRPr lang="en-IN" sz="2700" kern="1200" dirty="0"/>
        </a:p>
      </dsp:txBody>
      <dsp:txXfrm rot="-5400000">
        <a:off x="1" y="2999620"/>
        <a:ext cx="960874" cy="411803"/>
      </dsp:txXfrm>
    </dsp:sp>
    <dsp:sp modelId="{732A4B4E-5511-4D0B-8DD3-1503AE10EF14}">
      <dsp:nvSpPr>
        <dsp:cNvPr id="0" name=""/>
        <dsp:cNvSpPr/>
      </dsp:nvSpPr>
      <dsp:spPr>
        <a:xfrm rot="5400000">
          <a:off x="7273316" y="-3793258"/>
          <a:ext cx="892240" cy="1351712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b="1" kern="1200"/>
            <a:t>Thermal Imaging Systems</a:t>
          </a:r>
          <a:r>
            <a:rPr lang="en-US" sz="2700" kern="1200"/>
            <a:t> – Only detects overheating issues, expensive, and requires specialized training.</a:t>
          </a:r>
          <a:endParaRPr lang="en-IN" sz="2700" kern="1200"/>
        </a:p>
      </dsp:txBody>
      <dsp:txXfrm rot="-5400000">
        <a:off x="960874" y="2562740"/>
        <a:ext cx="13473569" cy="805128"/>
      </dsp:txXfrm>
    </dsp:sp>
    <dsp:sp modelId="{8AA2938C-3D44-4CAE-AC7E-DBD28319EA5E}">
      <dsp:nvSpPr>
        <dsp:cNvPr id="0" name=""/>
        <dsp:cNvSpPr/>
      </dsp:nvSpPr>
      <dsp:spPr>
        <a:xfrm rot="5400000">
          <a:off x="-205901" y="3983068"/>
          <a:ext cx="1372677" cy="96087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endParaRPr lang="en-IN" sz="2700" kern="1200" dirty="0"/>
        </a:p>
      </dsp:txBody>
      <dsp:txXfrm rot="-5400000">
        <a:off x="1" y="4257603"/>
        <a:ext cx="960874" cy="411803"/>
      </dsp:txXfrm>
    </dsp:sp>
    <dsp:sp modelId="{F8659FF4-222E-43B7-BE54-4C33AA0332D1}">
      <dsp:nvSpPr>
        <dsp:cNvPr id="0" name=""/>
        <dsp:cNvSpPr/>
      </dsp:nvSpPr>
      <dsp:spPr>
        <a:xfrm rot="5400000">
          <a:off x="7240064" y="-2614283"/>
          <a:ext cx="892240" cy="1351712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b="1" kern="1200"/>
            <a:t>Oil Analysis Systems</a:t>
          </a:r>
          <a:r>
            <a:rPr lang="en-US" sz="2700" kern="1200"/>
            <a:t> – Cannot provide real-time detection, requires lab testing, and is limited to lubricant-based components.</a:t>
          </a:r>
          <a:endParaRPr lang="en-IN" sz="2700" kern="1200"/>
        </a:p>
      </dsp:txBody>
      <dsp:txXfrm rot="-5400000">
        <a:off x="927622" y="3741715"/>
        <a:ext cx="13473569" cy="805128"/>
      </dsp:txXfrm>
    </dsp:sp>
    <dsp:sp modelId="{CF7C9E06-325A-469D-AEB4-391104362623}">
      <dsp:nvSpPr>
        <dsp:cNvPr id="0" name=""/>
        <dsp:cNvSpPr/>
      </dsp:nvSpPr>
      <dsp:spPr>
        <a:xfrm rot="5400000">
          <a:off x="-205901" y="5241050"/>
          <a:ext cx="1372677" cy="96087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endParaRPr lang="en-IN" sz="2700" kern="1200" dirty="0"/>
        </a:p>
      </dsp:txBody>
      <dsp:txXfrm rot="-5400000">
        <a:off x="1" y="5515585"/>
        <a:ext cx="960874" cy="411803"/>
      </dsp:txXfrm>
    </dsp:sp>
    <dsp:sp modelId="{E83D0B0C-4DB9-44DD-BF04-3CC6CE5E11BD}">
      <dsp:nvSpPr>
        <dsp:cNvPr id="0" name=""/>
        <dsp:cNvSpPr/>
      </dsp:nvSpPr>
      <dsp:spPr>
        <a:xfrm rot="5400000">
          <a:off x="7204649" y="-1293407"/>
          <a:ext cx="892240" cy="1351712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b="1" kern="1200"/>
            <a:t>Basic Sound Monitoring Systems</a:t>
          </a:r>
          <a:r>
            <a:rPr lang="en-US" sz="2700" kern="1200"/>
            <a:t> – Lacks AI-based analysis, cannot differentiate minor and major defects, and relies on predefined thresholds.</a:t>
          </a:r>
          <a:endParaRPr lang="en-IN" sz="2700" kern="1200"/>
        </a:p>
      </dsp:txBody>
      <dsp:txXfrm rot="-5400000">
        <a:off x="892207" y="5062591"/>
        <a:ext cx="13473569" cy="80512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3.png>
</file>

<file path=ppt/media/image4.sv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5/25/2025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044000" y="591608"/>
            <a:ext cx="16200000" cy="1188000"/>
          </a:xfrm>
        </p:spPr>
        <p:txBody>
          <a:bodyPr wrap="square" lIns="0" tIns="0" rIns="0" bIns="0">
            <a:normAutofit/>
          </a:bodyPr>
          <a:lstStyle>
            <a:lvl1pPr algn="ctr" fontAlgn="base">
              <a:defRPr sz="4800">
                <a:solidFill>
                  <a:schemeClr val="tx1">
                    <a:lumMod val="85000"/>
                    <a:lumOff val="15000"/>
                  </a:schemeClr>
                </a:solidFill>
                <a:latin typeface="+mj-lt"/>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5/25/2025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5/25/2025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5/25/2025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5/25/2025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5/25/2025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5/25/2025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4.sv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sv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 Id="rId9"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4.sv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7" Type="http://schemas.microsoft.com/office/2007/relationships/hdphoto" Target="../media/hdphoto4.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4.sv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sv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4.sv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2.sv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2.svg"/><Relationship Id="rId7" Type="http://schemas.openxmlformats.org/officeDocument/2006/relationships/diagramLayout" Target="../diagrams/layout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Data" Target="../diagrams/data1.xml"/><Relationship Id="rId5" Type="http://schemas.openxmlformats.org/officeDocument/2006/relationships/image" Target="../media/image4.svg"/><Relationship Id="rId10" Type="http://schemas.microsoft.com/office/2007/relationships/diagramDrawing" Target="../diagrams/drawing1.xml"/><Relationship Id="rId4" Type="http://schemas.openxmlformats.org/officeDocument/2006/relationships/image" Target="../media/image3.png"/><Relationship Id="rId9" Type="http://schemas.openxmlformats.org/officeDocument/2006/relationships/diagramColors" Target="../diagrams/colors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43469" y="619506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850909" y="333964"/>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733800" y="-4108419"/>
            <a:ext cx="6332380" cy="6497778"/>
          </a:xfrm>
          <a:custGeom>
            <a:avLst/>
            <a:gdLst/>
            <a:ahLst/>
            <a:cxnLst/>
            <a:rect l="l" t="t" r="r" b="b"/>
            <a:pathLst>
              <a:path w="6332380" h="6497778">
                <a:moveTo>
                  <a:pt x="0" y="0"/>
                </a:moveTo>
                <a:lnTo>
                  <a:pt x="6332380" y="0"/>
                </a:lnTo>
                <a:lnTo>
                  <a:pt x="6332380" y="6497779"/>
                </a:lnTo>
                <a:lnTo>
                  <a:pt x="0" y="64977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0422003" y="2123539"/>
            <a:ext cx="6096000" cy="5882398"/>
          </a:xfrm>
          <a:custGeom>
            <a:avLst/>
            <a:gdLst/>
            <a:ahLst/>
            <a:cxnLst/>
            <a:rect l="l" t="t" r="r" b="b"/>
            <a:pathLst>
              <a:path w="6356958" h="6356958">
                <a:moveTo>
                  <a:pt x="0" y="0"/>
                </a:moveTo>
                <a:lnTo>
                  <a:pt x="6356958" y="0"/>
                </a:lnTo>
                <a:lnTo>
                  <a:pt x="6356958" y="6356958"/>
                </a:lnTo>
                <a:lnTo>
                  <a:pt x="0" y="6356958"/>
                </a:lnTo>
                <a:lnTo>
                  <a:pt x="0" y="0"/>
                </a:lnTo>
                <a:close/>
              </a:path>
            </a:pathLst>
          </a:custGeom>
          <a:blipFill>
            <a:blip r:embed="rId6"/>
            <a:stretch>
              <a:fillRect/>
            </a:stretch>
          </a:blipFill>
        </p:spPr>
        <p:txBody>
          <a:bodyPr/>
          <a:lstStyle/>
          <a:p>
            <a:endParaRPr lang="en-IN" dirty="0"/>
          </a:p>
        </p:txBody>
      </p:sp>
      <p:sp>
        <p:nvSpPr>
          <p:cNvPr id="7" name="TextBox 7"/>
          <p:cNvSpPr txBox="1"/>
          <p:nvPr/>
        </p:nvSpPr>
        <p:spPr>
          <a:xfrm>
            <a:off x="450737" y="3976294"/>
            <a:ext cx="9601200" cy="2612895"/>
          </a:xfrm>
          <a:prstGeom prst="rect">
            <a:avLst/>
          </a:prstGeom>
        </p:spPr>
        <p:txBody>
          <a:bodyPr wrap="square" lIns="0" tIns="0" rIns="0" bIns="0" rtlCol="0" anchor="t">
            <a:spAutoFit/>
          </a:bodyPr>
          <a:lstStyle/>
          <a:p>
            <a:pPr algn="ctr">
              <a:lnSpc>
                <a:spcPts val="10950"/>
              </a:lnSpc>
              <a:spcBef>
                <a:spcPct val="0"/>
              </a:spcBef>
            </a:pPr>
            <a:r>
              <a:rPr lang="en-US" sz="4000" dirty="0">
                <a:solidFill>
                  <a:srgbClr val="FFFFFF"/>
                </a:solidFill>
                <a:effectLst>
                  <a:glow rad="228600">
                    <a:schemeClr val="accent5">
                      <a:satMod val="175000"/>
                      <a:alpha val="40000"/>
                    </a:schemeClr>
                  </a:glow>
                </a:effectLst>
                <a:latin typeface="Times New Roman" panose="02020603050405020304" pitchFamily="18" charset="0"/>
                <a:ea typeface="Squada One" panose="02000000000000000000"/>
                <a:cs typeface="Times New Roman" panose="02020603050405020304" pitchFamily="18" charset="0"/>
                <a:sym typeface="Squada One" panose="02000000000000000000"/>
              </a:rPr>
              <a:t>INDUSTRIAL MACHINE DEFECT DETECTION USING AI</a:t>
            </a:r>
          </a:p>
        </p:txBody>
      </p:sp>
      <p:sp>
        <p:nvSpPr>
          <p:cNvPr id="8" name="TextBox 8"/>
          <p:cNvSpPr txBox="1"/>
          <p:nvPr/>
        </p:nvSpPr>
        <p:spPr>
          <a:xfrm>
            <a:off x="8757537" y="7938460"/>
            <a:ext cx="10038041" cy="1861535"/>
          </a:xfrm>
          <a:prstGeom prst="rect">
            <a:avLst/>
          </a:prstGeom>
        </p:spPr>
        <p:txBody>
          <a:bodyPr lIns="0" tIns="0" rIns="0" bIns="0" rtlCol="0" anchor="t">
            <a:spAutoFit/>
          </a:bodyPr>
          <a:lstStyle/>
          <a:p>
            <a:pPr algn="ctr">
              <a:lnSpc>
                <a:spcPct val="150000"/>
              </a:lnSpc>
              <a:spcBef>
                <a:spcPct val="0"/>
              </a:spcBef>
            </a:pPr>
            <a:r>
              <a:rPr lang="en-US" sz="2800" dirty="0">
                <a:solidFill>
                  <a:srgbClr val="FFFFFF"/>
                </a:solidFill>
                <a:latin typeface="Times New Roman" panose="02020603050405020304" pitchFamily="18" charset="0"/>
                <a:ea typeface="Squada One" panose="02000000000000000000"/>
                <a:cs typeface="Times New Roman" panose="02020603050405020304" pitchFamily="18" charset="0"/>
                <a:sym typeface="Squada One" panose="02000000000000000000"/>
              </a:rPr>
              <a:t>PRESENTED BY:</a:t>
            </a:r>
          </a:p>
          <a:p>
            <a:pPr algn="ctr">
              <a:lnSpc>
                <a:spcPct val="150000"/>
              </a:lnSpc>
              <a:spcBef>
                <a:spcPct val="0"/>
              </a:spcBef>
            </a:pPr>
            <a:r>
              <a:rPr lang="en-US" sz="2800" dirty="0">
                <a:solidFill>
                  <a:srgbClr val="FFFFFF"/>
                </a:solidFill>
                <a:latin typeface="Times New Roman" panose="02020603050405020304" pitchFamily="18" charset="0"/>
                <a:ea typeface="Squada One" panose="02000000000000000000"/>
                <a:cs typeface="Times New Roman" panose="02020603050405020304" pitchFamily="18" charset="0"/>
                <a:sym typeface="Squada One" panose="02000000000000000000"/>
              </a:rPr>
              <a:t>ABHIRAMI.M-962821106001</a:t>
            </a:r>
          </a:p>
          <a:p>
            <a:pPr algn="ctr">
              <a:lnSpc>
                <a:spcPct val="150000"/>
              </a:lnSpc>
              <a:spcBef>
                <a:spcPct val="0"/>
              </a:spcBef>
            </a:pPr>
            <a:r>
              <a:rPr lang="en-US" sz="2800" dirty="0">
                <a:solidFill>
                  <a:srgbClr val="FFFFFF"/>
                </a:solidFill>
                <a:latin typeface="Times New Roman" panose="02020603050405020304" pitchFamily="18" charset="0"/>
                <a:ea typeface="Squada One" panose="02000000000000000000"/>
                <a:cs typeface="Times New Roman" panose="02020603050405020304" pitchFamily="18" charset="0"/>
                <a:sym typeface="Squada One" panose="02000000000000000000"/>
              </a:rPr>
              <a:t>ECE-Final Year</a:t>
            </a:r>
          </a:p>
        </p:txBody>
      </p:sp>
      <p:sp>
        <p:nvSpPr>
          <p:cNvPr id="10" name="TextBox 9"/>
          <p:cNvSpPr txBox="1"/>
          <p:nvPr/>
        </p:nvSpPr>
        <p:spPr>
          <a:xfrm>
            <a:off x="1752506" y="7548259"/>
            <a:ext cx="7633083" cy="1754326"/>
          </a:xfrm>
          <a:prstGeom prst="rect">
            <a:avLst/>
          </a:prstGeom>
          <a:noFill/>
        </p:spPr>
        <p:txBody>
          <a:bodyPr wrap="square" rtlCol="0">
            <a:spAutoFit/>
          </a:bodyPr>
          <a:lstStyle/>
          <a:p>
            <a:r>
              <a:rPr lang="en-IN" sz="3600" dirty="0">
                <a:solidFill>
                  <a:schemeClr val="bg1"/>
                </a:solidFill>
                <a:latin typeface="Times New Roman" panose="02020603050405020304" pitchFamily="18" charset="0"/>
                <a:cs typeface="Times New Roman" panose="02020603050405020304" pitchFamily="18" charset="0"/>
              </a:rPr>
              <a:t>Mentor:</a:t>
            </a:r>
          </a:p>
          <a:p>
            <a:r>
              <a:rPr lang="en-IN" sz="3600" dirty="0" err="1">
                <a:solidFill>
                  <a:schemeClr val="bg1"/>
                </a:solidFill>
                <a:latin typeface="Times New Roman" panose="02020603050405020304" pitchFamily="18" charset="0"/>
                <a:cs typeface="Times New Roman" panose="02020603050405020304" pitchFamily="18" charset="0"/>
              </a:rPr>
              <a:t>Dr.Bharathi,Assistant</a:t>
            </a:r>
            <a:r>
              <a:rPr lang="en-IN" sz="3600" dirty="0">
                <a:solidFill>
                  <a:schemeClr val="bg1"/>
                </a:solidFill>
                <a:latin typeface="Times New Roman" panose="02020603050405020304" pitchFamily="18" charset="0"/>
                <a:cs typeface="Times New Roman" panose="02020603050405020304" pitchFamily="18" charset="0"/>
              </a:rPr>
              <a:t> Professor</a:t>
            </a:r>
          </a:p>
          <a:p>
            <a:r>
              <a:rPr lang="en-IN" sz="3600" dirty="0">
                <a:solidFill>
                  <a:schemeClr val="bg1"/>
                </a:solidFill>
                <a:latin typeface="Times New Roman" panose="02020603050405020304" pitchFamily="18" charset="0"/>
                <a:cs typeface="Times New Roman" panose="02020603050405020304" pitchFamily="18" charset="0"/>
              </a:rPr>
              <a:t>ECE </a:t>
            </a:r>
            <a:r>
              <a:rPr lang="en-IN" sz="3600" dirty="0" err="1">
                <a:solidFill>
                  <a:schemeClr val="bg1"/>
                </a:solidFill>
                <a:latin typeface="Times New Roman" panose="02020603050405020304" pitchFamily="18" charset="0"/>
                <a:cs typeface="Times New Roman" panose="02020603050405020304" pitchFamily="18" charset="0"/>
              </a:rPr>
              <a:t>Department,UCEN</a:t>
            </a:r>
            <a:endParaRPr lang="en-IN" sz="3600" dirty="0">
              <a:solidFill>
                <a:schemeClr val="bg1"/>
              </a:solidFill>
              <a:latin typeface="Times New Roman" panose="02020603050405020304" pitchFamily="18" charset="0"/>
              <a:cs typeface="Times New Roman" panose="02020603050405020304" pitchFamily="18" charset="0"/>
            </a:endParaRPr>
          </a:p>
        </p:txBody>
      </p:sp>
      <p:sp>
        <p:nvSpPr>
          <p:cNvPr id="11"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2" name="Rectangle 2"/>
          <p:cNvSpPr>
            <a:spLocks noChangeArrowheads="1"/>
          </p:cNvSpPr>
          <p:nvPr/>
        </p:nvSpPr>
        <p:spPr bwMode="auto">
          <a:xfrm>
            <a:off x="152400" y="1524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5" name="TextBox 4"/>
          <p:cNvSpPr txBox="1"/>
          <p:nvPr/>
        </p:nvSpPr>
        <p:spPr>
          <a:xfrm>
            <a:off x="2286000" y="895328"/>
            <a:ext cx="10668000" cy="1323439"/>
          </a:xfrm>
          <a:prstGeom prst="rect">
            <a:avLst/>
          </a:prstGeom>
          <a:noFill/>
        </p:spPr>
        <p:txBody>
          <a:bodyPr wrap="square" rtlCol="0">
            <a:spAutoFit/>
          </a:bodyPr>
          <a:lstStyle/>
          <a:p>
            <a:r>
              <a:rPr lang="en-IN" sz="4000" dirty="0">
                <a:solidFill>
                  <a:schemeClr val="bg1"/>
                </a:solidFill>
                <a:latin typeface="Times New Roman" panose="02020603050405020304" pitchFamily="18" charset="0"/>
                <a:cs typeface="Times New Roman" panose="02020603050405020304" pitchFamily="18" charset="0"/>
              </a:rPr>
              <a:t>University College of Engineering, Nagercoil,</a:t>
            </a:r>
          </a:p>
          <a:p>
            <a:r>
              <a:rPr lang="en-IN" sz="4000" dirty="0">
                <a:solidFill>
                  <a:schemeClr val="bg1"/>
                </a:solidFill>
                <a:latin typeface="Times New Roman" panose="02020603050405020304" pitchFamily="18" charset="0"/>
                <a:cs typeface="Times New Roman" panose="02020603050405020304" pitchFamily="18" charset="0"/>
              </a:rPr>
              <a:t>EC3811-ProjectWork/Internship</a:t>
            </a:r>
          </a:p>
        </p:txBody>
      </p:sp>
      <p:sp>
        <p:nvSpPr>
          <p:cNvPr id="9" name="TextBox 8"/>
          <p:cNvSpPr txBox="1"/>
          <p:nvPr/>
        </p:nvSpPr>
        <p:spPr>
          <a:xfrm>
            <a:off x="1295400" y="2897549"/>
            <a:ext cx="8458200" cy="584775"/>
          </a:xfrm>
          <a:prstGeom prst="rect">
            <a:avLst/>
          </a:prstGeom>
          <a:noFill/>
        </p:spPr>
        <p:txBody>
          <a:bodyPr wrap="square" rtlCol="0">
            <a:spAutoFit/>
          </a:bodyPr>
          <a:lstStyle/>
          <a:p>
            <a:r>
              <a:rPr lang="en-IN" sz="3200" dirty="0">
                <a:solidFill>
                  <a:schemeClr val="bg1"/>
                </a:solidFill>
                <a:latin typeface="Times New Roman" panose="02020603050405020304" pitchFamily="18" charset="0"/>
                <a:cs typeface="Times New Roman" panose="02020603050405020304" pitchFamily="18" charset="0"/>
              </a:rPr>
              <a:t>Internship at Vi Microsystems </a:t>
            </a:r>
            <a:r>
              <a:rPr lang="en-IN" sz="3200" dirty="0" err="1">
                <a:solidFill>
                  <a:schemeClr val="bg1"/>
                </a:solidFill>
                <a:latin typeface="Times New Roman" panose="02020603050405020304" pitchFamily="18" charset="0"/>
                <a:cs typeface="Times New Roman" panose="02020603050405020304" pitchFamily="18" charset="0"/>
              </a:rPr>
              <a:t>Pvt,Ltd.,Nagercoil</a:t>
            </a:r>
            <a:endParaRPr lang="en-IN"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52825" y="-2094938"/>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5532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1447800" y="1943100"/>
            <a:ext cx="10984865" cy="7768590"/>
          </a:xfrm>
          <a:prstGeom prst="rect">
            <a:avLst/>
          </a:prstGeom>
          <a:noFill/>
        </p:spPr>
        <p:txBody>
          <a:bodyPr wrap="square" rtlCol="0">
            <a:noAutofit/>
          </a:bodyPr>
          <a:lstStyle/>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Microswitch (Transmitter Block)</a:t>
            </a: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Function:</a:t>
            </a:r>
          </a:p>
          <a:p>
            <a:pPr>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A mechanical switch that changes its state (open/closed) when pressed or released. It acts as a simple digital input to the ESP32.</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Role:</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Serves as the manual trigger for initiating the motor control process.</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When the user presses the microswitch, it closes the circuit, signaling the ESP32 that an action (e.g., start motor) is required.</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This signal is then sent wirelessly to the receiver unit for relay activation.</a:t>
            </a:r>
          </a:p>
        </p:txBody>
      </p:sp>
      <p:pic>
        <p:nvPicPr>
          <p:cNvPr id="6" name="Picture 5"/>
          <p:cNvPicPr>
            <a:picLocks noChangeAspect="1"/>
          </p:cNvPicPr>
          <p:nvPr/>
        </p:nvPicPr>
        <p:blipFill>
          <a:blip r:embed="rId6"/>
          <a:srcRect l="8400" t="19600" r="6800" b="22000"/>
          <a:stretch>
            <a:fillRect/>
          </a:stretch>
        </p:blipFill>
        <p:spPr>
          <a:xfrm>
            <a:off x="12612370" y="3619500"/>
            <a:ext cx="4944745" cy="34855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2070001" y="-2019300"/>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6217999" y="8162931"/>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5532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1066800" y="2019300"/>
            <a:ext cx="12470130" cy="7768590"/>
          </a:xfrm>
          <a:prstGeom prst="rect">
            <a:avLst/>
          </a:prstGeom>
          <a:noFill/>
        </p:spPr>
        <p:txBody>
          <a:bodyPr wrap="square" rtlCol="0">
            <a:noAutofit/>
          </a:bodyPr>
          <a:lstStyle/>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ESP32 (Receiver Block)</a:t>
            </a: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Function:</a:t>
            </a:r>
          </a:p>
          <a:p>
            <a:pPr>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The receiver ESP32 listens for ESP-NOW packets from the transmitter. Upon receiving a valid command, it activates connected actuators such as a relay to power on/off the motor.</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Role:</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Continuously operates in receive mode to capture incoming ESP-NOW data.</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Decodes the received data to check if the relay should be triggered.</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If the command is valid, it turns on or off the relay module connected to the motor's power supply.</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Can also interact with other peripherals like a buzzer, LED, or voltage sensor for added system feedback.</a:t>
            </a:r>
          </a:p>
        </p:txBody>
      </p:sp>
      <p:pic>
        <p:nvPicPr>
          <p:cNvPr id="7" name="Picture 6"/>
          <p:cNvPicPr>
            <a:picLocks noChangeAspect="1"/>
          </p:cNvPicPr>
          <p:nvPr/>
        </p:nvPicPr>
        <p:blipFill>
          <a:blip r:embed="rId6"/>
          <a:srcRect l="18752" t="4613" r="17779" b="19277"/>
          <a:stretch>
            <a:fillRect/>
          </a:stretch>
        </p:blipFill>
        <p:spPr>
          <a:xfrm>
            <a:off x="13639800" y="3924300"/>
            <a:ext cx="3855720" cy="28917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52825" y="-1866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4770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1371600" y="2019300"/>
            <a:ext cx="11464925" cy="6677025"/>
          </a:xfrm>
          <a:prstGeom prst="rect">
            <a:avLst/>
          </a:prstGeom>
          <a:noFill/>
        </p:spPr>
        <p:txBody>
          <a:bodyPr wrap="square" rtlCol="0">
            <a:noAutofit/>
          </a:bodyPr>
          <a:lstStyle/>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Relay Module (Receiver Block)</a:t>
            </a: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Function:</a:t>
            </a:r>
          </a:p>
          <a:p>
            <a:pPr>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The relay module acts as an electrically operated switch, allowing the low-power ESP32 signal to control a high-power device such as a motor.</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Role:</a:t>
            </a:r>
          </a:p>
          <a:p>
            <a:pPr>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Connected to the ESP32's digital output pin.</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When triggered by the ESP32, the relay closes its circuit, allowing current to flow from the power supply to the motor.</a:t>
            </a:r>
          </a:p>
          <a:p>
            <a:pPr marL="457200" indent="-457200">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This enables on-demand motor activation, making it suitable for remote or automated control applications.</a:t>
            </a:r>
          </a:p>
        </p:txBody>
      </p:sp>
      <p:pic>
        <p:nvPicPr>
          <p:cNvPr id="6" name="Picture 5"/>
          <p:cNvPicPr/>
          <p:nvPr/>
        </p:nvPicPr>
        <p:blipFill>
          <a:blip r:embed="rId6"/>
          <a:stretch>
            <a:fillRect/>
          </a:stretch>
        </p:blipFill>
        <p:spPr>
          <a:xfrm>
            <a:off x="13030200" y="3409315"/>
            <a:ext cx="4440555" cy="3810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52825" y="-1866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4770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1371600" y="2019300"/>
            <a:ext cx="15097125" cy="6677025"/>
          </a:xfrm>
          <a:prstGeom prst="rect">
            <a:avLst/>
          </a:prstGeom>
          <a:noFill/>
        </p:spPr>
        <p:txBody>
          <a:bodyPr wrap="square" rtlCol="0">
            <a:noAutofit/>
          </a:bodyPr>
          <a:lstStyle/>
          <a:p>
            <a:pPr>
              <a:lnSpc>
                <a:spcPct val="100000"/>
              </a:lnSpc>
            </a:pPr>
            <a:r>
              <a:rPr lang="en-US" altLang="en-US" sz="3200" b="1" dirty="0">
                <a:solidFill>
                  <a:schemeClr val="bg1"/>
                </a:solidFill>
                <a:latin typeface="Times New Roman" panose="02020603050405020304" pitchFamily="18" charset="0"/>
                <a:cs typeface="Times New Roman" panose="02020603050405020304" pitchFamily="18" charset="0"/>
              </a:rPr>
              <a:t>Voltage Divider Circuit (Receiver Block)</a:t>
            </a:r>
          </a:p>
          <a:p>
            <a:pPr>
              <a:lnSpc>
                <a:spcPct val="100000"/>
              </a:lnSpc>
            </a:pPr>
            <a:r>
              <a:rPr lang="en-US" altLang="en-US" sz="3200" b="1" dirty="0">
                <a:solidFill>
                  <a:schemeClr val="bg1"/>
                </a:solidFill>
                <a:latin typeface="Times New Roman" panose="02020603050405020304" pitchFamily="18" charset="0"/>
                <a:cs typeface="Times New Roman" panose="02020603050405020304" pitchFamily="18" charset="0"/>
              </a:rPr>
              <a:t>Function:</a:t>
            </a:r>
          </a:p>
          <a:p>
            <a:pPr>
              <a:lnSpc>
                <a:spcPct val="100000"/>
              </a:lnSpc>
            </a:pPr>
            <a:r>
              <a:rPr lang="en-US" altLang="en-US" sz="3200" dirty="0">
                <a:solidFill>
                  <a:schemeClr val="bg1"/>
                </a:solidFill>
                <a:latin typeface="Times New Roman" panose="02020603050405020304" pitchFamily="18" charset="0"/>
                <a:cs typeface="Times New Roman" panose="02020603050405020304" pitchFamily="18" charset="0"/>
              </a:rPr>
              <a:t>A resistor-based voltage divider circuit is used to measure the voltage of  devices like motor and </a:t>
            </a:r>
            <a:r>
              <a:rPr lang="en-US" sz="3200" dirty="0">
                <a:solidFill>
                  <a:schemeClr val="bg1"/>
                </a:solidFill>
                <a:latin typeface="Times New Roman" panose="02020603050405020304" pitchFamily="18" charset="0"/>
                <a:cs typeface="Times New Roman" panose="02020603050405020304" pitchFamily="18" charset="0"/>
              </a:rPr>
              <a:t>It steps down higher voltages to safe levels suitable for analog-to-digital conversion by microcontrollers.</a:t>
            </a:r>
            <a:endParaRPr lang="en-US" altLang="en-US" sz="3200"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b="1" dirty="0">
                <a:solidFill>
                  <a:schemeClr val="bg1"/>
                </a:solidFill>
                <a:latin typeface="Times New Roman" panose="02020603050405020304" pitchFamily="18" charset="0"/>
                <a:cs typeface="Times New Roman" panose="02020603050405020304" pitchFamily="18" charset="0"/>
              </a:rPr>
              <a:t>Role:</a:t>
            </a:r>
          </a:p>
          <a:p>
            <a:pPr>
              <a:lnSpc>
                <a:spcPct val="100000"/>
              </a:lnSpc>
            </a:pPr>
            <a:endParaRPr lang="en-US" altLang="en-US" sz="3200" dirty="0">
              <a:solidFill>
                <a:schemeClr val="bg1"/>
              </a:solidFill>
              <a:latin typeface="Times New Roman" panose="02020603050405020304" pitchFamily="18" charset="0"/>
              <a:cs typeface="Times New Roman" panose="02020603050405020304" pitchFamily="18" charset="0"/>
            </a:endParaRPr>
          </a:p>
          <a:p>
            <a:pPr marL="457200" indent="-457200">
              <a:lnSpc>
                <a:spcPct val="100000"/>
              </a:lnSpc>
              <a:buFont typeface="Wingdings" panose="05000000000000000000" charset="0"/>
              <a:buChar char="Ø"/>
            </a:pPr>
            <a:r>
              <a:rPr lang="en-US" altLang="en-US" sz="3200" dirty="0">
                <a:solidFill>
                  <a:schemeClr val="bg1"/>
                </a:solidFill>
                <a:latin typeface="Times New Roman" panose="02020603050405020304" pitchFamily="18" charset="0"/>
                <a:cs typeface="Times New Roman" panose="02020603050405020304" pitchFamily="18" charset="0"/>
              </a:rPr>
              <a:t>Made using two resistors (R1 = 22kΩ and R2 = 10kΩ in your case).</a:t>
            </a:r>
          </a:p>
          <a:p>
            <a:pPr marL="457200" indent="-457200">
              <a:lnSpc>
                <a:spcPct val="100000"/>
              </a:lnSpc>
              <a:buFont typeface="Wingdings" panose="05000000000000000000" charset="0"/>
              <a:buChar char="Ø"/>
            </a:pPr>
            <a:r>
              <a:rPr lang="en-US" altLang="en-US" sz="3200" dirty="0">
                <a:solidFill>
                  <a:schemeClr val="bg1"/>
                </a:solidFill>
                <a:latin typeface="Times New Roman" panose="02020603050405020304" pitchFamily="18" charset="0"/>
                <a:cs typeface="Times New Roman" panose="02020603050405020304" pitchFamily="18" charset="0"/>
              </a:rPr>
              <a:t>Scales down the motor voltage proportionally.</a:t>
            </a:r>
          </a:p>
          <a:p>
            <a:pPr marL="457200" indent="-457200">
              <a:lnSpc>
                <a:spcPct val="100000"/>
              </a:lnSpc>
              <a:buFont typeface="Wingdings" panose="05000000000000000000" charset="0"/>
              <a:buChar char="Ø"/>
            </a:pPr>
            <a:r>
              <a:rPr lang="en-US" altLang="en-US" sz="3200" dirty="0">
                <a:solidFill>
                  <a:schemeClr val="bg1"/>
                </a:solidFill>
                <a:latin typeface="Times New Roman" panose="02020603050405020304" pitchFamily="18" charset="0"/>
                <a:cs typeface="Times New Roman" panose="02020603050405020304" pitchFamily="18" charset="0"/>
              </a:rPr>
              <a:t>The reduced voltage is fed into the ESP32’s analog input pin, allowing real-time voltage monitoring.</a:t>
            </a:r>
          </a:p>
          <a:p>
            <a:pPr marL="457200" indent="-457200">
              <a:lnSpc>
                <a:spcPct val="100000"/>
              </a:lnSpc>
              <a:buFont typeface="Wingdings" panose="05000000000000000000" charset="0"/>
              <a:buChar char="Ø"/>
            </a:pPr>
            <a:r>
              <a:rPr lang="en-US" altLang="en-US" sz="3200" dirty="0">
                <a:solidFill>
                  <a:schemeClr val="bg1"/>
                </a:solidFill>
                <a:latin typeface="Times New Roman" panose="02020603050405020304" pitchFamily="18" charset="0"/>
                <a:cs typeface="Times New Roman" panose="02020603050405020304" pitchFamily="18" charset="0"/>
              </a:rPr>
              <a:t>Useful for detecting abnormalities such as undervoltage, overvoltage, or motor startup spikes.</a:t>
            </a:r>
          </a:p>
        </p:txBody>
      </p:sp>
      <p:sp>
        <p:nvSpPr>
          <p:cNvPr id="6" name="Rectangle 1">
            <a:extLst>
              <a:ext uri="{FF2B5EF4-FFF2-40B4-BE49-F238E27FC236}">
                <a16:creationId xmlns:a16="http://schemas.microsoft.com/office/drawing/2014/main" id="{F543B7E4-BE09-617F-607B-77249EC83CB5}"/>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It steps down higher voltages to safe levels suitable for analog-to-digital conversion by microcontrollers.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CAFD6336-1331-0731-CE39-A8A703A8646B}"/>
              </a:ext>
            </a:extLst>
          </p:cNvPr>
          <p:cNvSpPr>
            <a:spLocks noChangeArrowheads="1"/>
          </p:cNvSpPr>
          <p:nvPr/>
        </p:nvSpPr>
        <p:spPr bwMode="auto">
          <a:xfrm>
            <a:off x="152400" y="1524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It steps down higher voltages to safe levels suitable for analog-to-digital conversion by microcontrollers.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52825" y="-1866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4770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1645334" y="1943100"/>
            <a:ext cx="11661775" cy="7140862"/>
          </a:xfrm>
          <a:prstGeom prst="rect">
            <a:avLst/>
          </a:prstGeom>
          <a:noFill/>
        </p:spPr>
        <p:txBody>
          <a:bodyPr wrap="square" rtlCol="0">
            <a:noAutofit/>
          </a:bodyPr>
          <a:lstStyle/>
          <a:p>
            <a:r>
              <a:rPr lang="en-US" sz="3200" b="1" dirty="0">
                <a:solidFill>
                  <a:schemeClr val="bg1"/>
                </a:solidFill>
                <a:latin typeface="Times New Roman" panose="02020603050405020304" pitchFamily="18" charset="0"/>
                <a:cs typeface="Times New Roman" panose="02020603050405020304" pitchFamily="18" charset="0"/>
              </a:rPr>
              <a:t>I2S Microphone (Receiver Block )</a:t>
            </a:r>
          </a:p>
          <a:p>
            <a:r>
              <a:rPr lang="en-US" sz="3200" b="1" dirty="0">
                <a:solidFill>
                  <a:schemeClr val="bg1"/>
                </a:solidFill>
                <a:latin typeface="Times New Roman" panose="02020603050405020304" pitchFamily="18" charset="0"/>
                <a:cs typeface="Times New Roman" panose="02020603050405020304" pitchFamily="18" charset="0"/>
              </a:rPr>
              <a:t>Function:</a:t>
            </a:r>
            <a:br>
              <a:rPr lang="en-US" sz="3200" dirty="0">
                <a:solidFill>
                  <a:schemeClr val="bg1"/>
                </a:solidFill>
                <a:latin typeface="Times New Roman" panose="02020603050405020304" pitchFamily="18" charset="0"/>
                <a:cs typeface="Times New Roman" panose="02020603050405020304" pitchFamily="18" charset="0"/>
              </a:rPr>
            </a:br>
            <a:r>
              <a:rPr lang="en-US" sz="3200" dirty="0">
                <a:solidFill>
                  <a:schemeClr val="bg1"/>
                </a:solidFill>
                <a:latin typeface="Times New Roman" panose="02020603050405020304" pitchFamily="18" charset="0"/>
                <a:cs typeface="Times New Roman" panose="02020603050405020304" pitchFamily="18" charset="0"/>
              </a:rPr>
              <a:t>           An I2S microphone is a type of digital microphone that sends sound data directly to a microcontroller (like ESP32) using a special communication method called I2S (Inter-IC Sound).</a:t>
            </a:r>
          </a:p>
          <a:p>
            <a:r>
              <a:rPr lang="en-US" sz="3200" b="1" dirty="0">
                <a:solidFill>
                  <a:schemeClr val="bg1"/>
                </a:solidFill>
                <a:latin typeface="Times New Roman" panose="02020603050405020304" pitchFamily="18" charset="0"/>
                <a:cs typeface="Times New Roman" panose="02020603050405020304" pitchFamily="18" charset="0"/>
              </a:rPr>
              <a:t>Role:</a:t>
            </a:r>
          </a:p>
          <a:p>
            <a:pPr marL="457200" indent="-457200">
              <a:buFont typeface="Wingdings" panose="05000000000000000000" charset="0"/>
              <a:buChar char="Ø"/>
            </a:pPr>
            <a:r>
              <a:rPr lang="en-US" sz="3200" dirty="0">
                <a:solidFill>
                  <a:schemeClr val="bg1"/>
                </a:solidFill>
                <a:latin typeface="Times New Roman" panose="02020603050405020304" pitchFamily="18" charset="0"/>
                <a:cs typeface="Times New Roman" panose="02020603050405020304" pitchFamily="18" charset="0"/>
              </a:rPr>
              <a:t>Captures motor-generated acoustic signals with low noise and high precision.</a:t>
            </a:r>
          </a:p>
          <a:p>
            <a:pPr marL="457200" indent="-457200">
              <a:buFont typeface="Wingdings" panose="05000000000000000000" charset="0"/>
              <a:buChar char="Ø"/>
            </a:pPr>
            <a:r>
              <a:rPr lang="en-US" sz="3200" dirty="0">
                <a:solidFill>
                  <a:schemeClr val="bg1"/>
                </a:solidFill>
                <a:latin typeface="Times New Roman" panose="02020603050405020304" pitchFamily="18" charset="0"/>
                <a:cs typeface="Times New Roman" panose="02020603050405020304" pitchFamily="18" charset="0"/>
              </a:rPr>
              <a:t>Sends real-time digital audio data via I²S interface to the ESP32.</a:t>
            </a:r>
          </a:p>
          <a:p>
            <a:pPr marL="457200" indent="-457200">
              <a:buFont typeface="Wingdings" panose="05000000000000000000" charset="0"/>
              <a:buChar char="Ø"/>
            </a:pPr>
            <a:r>
              <a:rPr lang="en-US" sz="3200" dirty="0">
                <a:solidFill>
                  <a:schemeClr val="bg1"/>
                </a:solidFill>
                <a:latin typeface="Times New Roman" panose="02020603050405020304" pitchFamily="18" charset="0"/>
                <a:cs typeface="Times New Roman" panose="02020603050405020304" pitchFamily="18" charset="0"/>
              </a:rPr>
              <a:t>The ESP32 processes this digital signal using an AI-based sound classification model (e.g., trained on Edge Impulse).</a:t>
            </a:r>
          </a:p>
          <a:p>
            <a:pPr marL="457200" indent="-457200">
              <a:buFont typeface="Wingdings" panose="05000000000000000000" charset="0"/>
              <a:buChar char="Ø"/>
            </a:pPr>
            <a:r>
              <a:rPr lang="en-US" sz="3200" dirty="0">
                <a:solidFill>
                  <a:schemeClr val="bg1"/>
                </a:solidFill>
                <a:latin typeface="Times New Roman" panose="02020603050405020304" pitchFamily="18" charset="0"/>
                <a:cs typeface="Times New Roman" panose="02020603050405020304" pitchFamily="18" charset="0"/>
              </a:rPr>
              <a:t>Helps classify the motor’s condition (normal or faulty), enhancing predictive maintenance capabilities and reducing downtime.</a:t>
            </a:r>
          </a:p>
        </p:txBody>
      </p:sp>
      <p:pic>
        <p:nvPicPr>
          <p:cNvPr id="2050" name="Picture 2" descr="Omnidirectionnal I2S Stereo Microphone Module - Audiophonics">
            <a:extLst>
              <a:ext uri="{FF2B5EF4-FFF2-40B4-BE49-F238E27FC236}">
                <a16:creationId xmlns:a16="http://schemas.microsoft.com/office/drawing/2014/main" id="{3BACA0A9-6D86-1853-6F1E-5D5CA2AD21E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487400" y="3392096"/>
            <a:ext cx="3829050" cy="38290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535655" y="-155328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342380" y="647700"/>
            <a:ext cx="415798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Software</a:t>
            </a:r>
          </a:p>
        </p:txBody>
      </p:sp>
      <p:sp>
        <p:nvSpPr>
          <p:cNvPr id="5" name="Text Box 4"/>
          <p:cNvSpPr txBox="1"/>
          <p:nvPr/>
        </p:nvSpPr>
        <p:spPr>
          <a:xfrm>
            <a:off x="1524000" y="2400300"/>
            <a:ext cx="14316075" cy="6838315"/>
          </a:xfrm>
          <a:prstGeom prst="rect">
            <a:avLst/>
          </a:prstGeom>
          <a:noFill/>
        </p:spPr>
        <p:txBody>
          <a:bodyPr wrap="square" rtlCol="0">
            <a:noAutofit/>
          </a:bodyPr>
          <a:lstStyle/>
          <a:p>
            <a:pPr>
              <a:lnSpc>
                <a:spcPct val="100000"/>
              </a:lnSpc>
            </a:pPr>
            <a:r>
              <a:rPr lang="en-US" altLang="en-US" sz="3600" b="1" dirty="0">
                <a:solidFill>
                  <a:schemeClr val="bg1"/>
                </a:solidFill>
                <a:latin typeface="Times New Roman" panose="02020603050405020304" pitchFamily="18" charset="0"/>
                <a:cs typeface="Times New Roman" panose="02020603050405020304" pitchFamily="18" charset="0"/>
              </a:rPr>
              <a:t>Edge Impulse (AI Model for Motor Sound Classification)</a:t>
            </a: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Overview:</a:t>
            </a:r>
          </a:p>
          <a:p>
            <a:pPr>
              <a:lnSpc>
                <a:spcPct val="100000"/>
              </a:lnSpc>
            </a:pPr>
            <a:r>
              <a:rPr lang="en-US" altLang="en-US" sz="2800" dirty="0">
                <a:solidFill>
                  <a:schemeClr val="bg1"/>
                </a:solidFill>
                <a:latin typeface="Times New Roman" panose="02020603050405020304" pitchFamily="18" charset="0"/>
                <a:cs typeface="Times New Roman" panose="02020603050405020304" pitchFamily="18" charset="0"/>
              </a:rPr>
              <a:t>Edge Impulse is a machine learning development platform specifically designed for embedded and edge devices like the ESP32. It allows you to build, train, and deploy AI models that can run efficiently on microcontrollers.</a:t>
            </a:r>
          </a:p>
          <a:p>
            <a:pPr>
              <a:lnSpc>
                <a:spcPct val="100000"/>
              </a:lnSpc>
            </a:pPr>
            <a:endParaRPr lang="en-US" altLang="en-US" sz="2800"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How it is used in this project:</a:t>
            </a:r>
            <a:r>
              <a:rPr lang="en-IN" altLang="en-US" sz="2800" b="1" dirty="0">
                <a:solidFill>
                  <a:schemeClr val="bg1"/>
                </a:solidFill>
                <a:latin typeface="Times New Roman" panose="02020603050405020304" pitchFamily="18" charset="0"/>
                <a:cs typeface="Times New Roman" panose="02020603050405020304" pitchFamily="18" charset="0"/>
              </a:rPr>
              <a:t> </a:t>
            </a:r>
            <a:endParaRPr lang="en-US" altLang="en-US" sz="2800" b="1"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Data Collection:</a:t>
            </a:r>
          </a:p>
          <a:p>
            <a:pPr>
              <a:lnSpc>
                <a:spcPct val="100000"/>
              </a:lnSpc>
            </a:pPr>
            <a:r>
              <a:rPr lang="en-IN" altLang="en-US" sz="2800" dirty="0">
                <a:solidFill>
                  <a:schemeClr val="bg1"/>
                </a:solidFill>
                <a:latin typeface="Times New Roman" panose="02020603050405020304" pitchFamily="18" charset="0"/>
                <a:cs typeface="Times New Roman" panose="02020603050405020304" pitchFamily="18" charset="0"/>
              </a:rPr>
              <a:t>S</a:t>
            </a:r>
            <a:r>
              <a:rPr lang="en-US" altLang="en-US" sz="2800" dirty="0" err="1">
                <a:solidFill>
                  <a:schemeClr val="bg1"/>
                </a:solidFill>
                <a:latin typeface="Times New Roman" panose="02020603050405020304" pitchFamily="18" charset="0"/>
                <a:cs typeface="Times New Roman" panose="02020603050405020304" pitchFamily="18" charset="0"/>
              </a:rPr>
              <a:t>ound</a:t>
            </a:r>
            <a:r>
              <a:rPr lang="en-US" altLang="en-US" sz="2800" dirty="0">
                <a:solidFill>
                  <a:schemeClr val="bg1"/>
                </a:solidFill>
                <a:latin typeface="Times New Roman" panose="02020603050405020304" pitchFamily="18" charset="0"/>
                <a:cs typeface="Times New Roman" panose="02020603050405020304" pitchFamily="18" charset="0"/>
              </a:rPr>
              <a:t> data from a motor (both normal and faulty) is collected using a microphone connected to the ESP32.</a:t>
            </a:r>
          </a:p>
          <a:p>
            <a:pPr>
              <a:lnSpc>
                <a:spcPct val="100000"/>
              </a:lnSpc>
            </a:pPr>
            <a:r>
              <a:rPr lang="en-US" altLang="en-US" sz="2800" dirty="0">
                <a:solidFill>
                  <a:schemeClr val="bg1"/>
                </a:solidFill>
                <a:latin typeface="Times New Roman" panose="02020603050405020304" pitchFamily="18" charset="0"/>
                <a:cs typeface="Times New Roman" panose="02020603050405020304" pitchFamily="18" charset="0"/>
              </a:rPr>
              <a:t>This data is uploaded to Edge Impulse for training the model.</a:t>
            </a: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Signal Processing:</a:t>
            </a:r>
          </a:p>
          <a:p>
            <a:pPr>
              <a:lnSpc>
                <a:spcPct val="100000"/>
              </a:lnSpc>
            </a:pPr>
            <a:r>
              <a:rPr lang="en-US" altLang="en-US" sz="2800" dirty="0">
                <a:solidFill>
                  <a:schemeClr val="bg1"/>
                </a:solidFill>
                <a:latin typeface="Times New Roman" panose="02020603050405020304" pitchFamily="18" charset="0"/>
                <a:cs typeface="Times New Roman" panose="02020603050405020304" pitchFamily="18" charset="0"/>
              </a:rPr>
              <a:t>Edge Impulse preprocesses the audio signals (converts them into spectrograms or MFCC features) to make it suitable for machine learning.</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535655" y="-155328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833870" y="723900"/>
            <a:ext cx="415798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Software</a:t>
            </a:r>
          </a:p>
        </p:txBody>
      </p:sp>
      <p:sp>
        <p:nvSpPr>
          <p:cNvPr id="5" name="Text Box 4"/>
          <p:cNvSpPr txBox="1"/>
          <p:nvPr/>
        </p:nvSpPr>
        <p:spPr>
          <a:xfrm>
            <a:off x="1981200" y="2400300"/>
            <a:ext cx="14300835" cy="6317615"/>
          </a:xfrm>
          <a:prstGeom prst="rect">
            <a:avLst/>
          </a:prstGeom>
          <a:noFill/>
        </p:spPr>
        <p:txBody>
          <a:bodyPr wrap="square" rtlCol="0">
            <a:noAutofit/>
          </a:bodyPr>
          <a:lstStyle/>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Model Training:</a:t>
            </a:r>
          </a:p>
          <a:p>
            <a:pPr>
              <a:lnSpc>
                <a:spcPct val="100000"/>
              </a:lnSpc>
            </a:pPr>
            <a:r>
              <a:rPr lang="en-US" altLang="en-US" sz="2800" dirty="0">
                <a:solidFill>
                  <a:schemeClr val="bg1"/>
                </a:solidFill>
                <a:latin typeface="Times New Roman" panose="02020603050405020304" pitchFamily="18" charset="0"/>
                <a:cs typeface="Times New Roman" panose="02020603050405020304" pitchFamily="18" charset="0"/>
              </a:rPr>
              <a:t>A classification model is trained using the processed sound data to recognize patterns that indicate a normal or faulty motor.</a:t>
            </a:r>
          </a:p>
          <a:p>
            <a:pPr>
              <a:lnSpc>
                <a:spcPct val="100000"/>
              </a:lnSpc>
            </a:pPr>
            <a:endParaRPr lang="en-US" altLang="en-US" sz="2800"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Model Deployment</a:t>
            </a:r>
            <a:r>
              <a:rPr lang="en-IN" altLang="en-US" sz="2800" b="1" dirty="0">
                <a:solidFill>
                  <a:schemeClr val="bg1"/>
                </a:solidFill>
                <a:latin typeface="Times New Roman" panose="02020603050405020304" pitchFamily="18" charset="0"/>
                <a:cs typeface="Times New Roman" panose="02020603050405020304" pitchFamily="18" charset="0"/>
              </a:rPr>
              <a:t>:</a:t>
            </a:r>
            <a:endParaRPr lang="en-US" altLang="en-US" sz="2800" b="1" dirty="0">
              <a:solidFill>
                <a:schemeClr val="bg1"/>
              </a:solidFill>
              <a:latin typeface="Times New Roman" panose="02020603050405020304" pitchFamily="18" charset="0"/>
              <a:cs typeface="Times New Roman" panose="02020603050405020304" pitchFamily="18" charset="0"/>
            </a:endParaRPr>
          </a:p>
          <a:p>
            <a:pPr marR="0" lvl="0" indent="0" fontAlgn="base">
              <a:spcBef>
                <a:spcPct val="0"/>
              </a:spcBef>
              <a:spcAft>
                <a:spcPct val="0"/>
              </a:spcAft>
              <a:buClrTx/>
              <a:buSzTx/>
              <a:buFontTx/>
              <a:buNone/>
              <a:tabLst/>
            </a:pPr>
            <a:r>
              <a:rPr lang="en-IN" altLang="en-US" sz="2800" dirty="0">
                <a:solidFill>
                  <a:schemeClr val="bg1"/>
                </a:solidFill>
                <a:latin typeface="Times New Roman" panose="02020603050405020304" pitchFamily="18" charset="0"/>
                <a:cs typeface="Times New Roman" panose="02020603050405020304" pitchFamily="18" charset="0"/>
              </a:rPr>
              <a:t> </a:t>
            </a:r>
            <a:r>
              <a:rPr lang="en-US" altLang="en-US" sz="2800" dirty="0">
                <a:solidFill>
                  <a:schemeClr val="bg1"/>
                </a:solidFill>
                <a:latin typeface="Times New Roman" panose="02020603050405020304" pitchFamily="18" charset="0"/>
                <a:cs typeface="Times New Roman" panose="02020603050405020304" pitchFamily="18" charset="0"/>
              </a:rPr>
              <a:t>The trained AI model is changed into a format that works with the ESP32 board, like a .h file or EON format. This model is added to the code on the receiver ESP32. Once uploaded, the ESP32 can check motor sounds and tell if they are normal or faulty in real time.</a:t>
            </a:r>
          </a:p>
          <a:p>
            <a:pPr>
              <a:lnSpc>
                <a:spcPct val="100000"/>
              </a:lnSpc>
            </a:pPr>
            <a:endParaRPr lang="en-US" altLang="en-US" sz="2800" dirty="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2800" b="1" dirty="0">
                <a:solidFill>
                  <a:schemeClr val="bg1"/>
                </a:solidFill>
                <a:latin typeface="Times New Roman" panose="02020603050405020304" pitchFamily="18" charset="0"/>
                <a:cs typeface="Times New Roman" panose="02020603050405020304" pitchFamily="18" charset="0"/>
              </a:rPr>
              <a:t>Real-Time Inference:</a:t>
            </a:r>
          </a:p>
          <a:p>
            <a:pPr>
              <a:lnSpc>
                <a:spcPct val="100000"/>
              </a:lnSpc>
            </a:pPr>
            <a:r>
              <a:rPr lang="en-US" altLang="en-US" sz="2800" dirty="0">
                <a:solidFill>
                  <a:schemeClr val="bg1"/>
                </a:solidFill>
                <a:latin typeface="Times New Roman" panose="02020603050405020304" pitchFamily="18" charset="0"/>
                <a:cs typeface="Times New Roman" panose="02020603050405020304" pitchFamily="18" charset="0"/>
              </a:rPr>
              <a:t>During operation, the microphone continuously listens to the motor sound.</a:t>
            </a:r>
          </a:p>
          <a:p>
            <a:pPr>
              <a:lnSpc>
                <a:spcPct val="100000"/>
              </a:lnSpc>
            </a:pPr>
            <a:r>
              <a:rPr lang="en-IN" altLang="en-US" sz="2800" dirty="0">
                <a:solidFill>
                  <a:schemeClr val="bg1"/>
                </a:solidFill>
                <a:latin typeface="Times New Roman" panose="02020603050405020304" pitchFamily="18" charset="0"/>
                <a:cs typeface="Times New Roman" panose="02020603050405020304" pitchFamily="18" charset="0"/>
              </a:rPr>
              <a:t>T</a:t>
            </a:r>
            <a:r>
              <a:rPr lang="en-US" altLang="en-US" sz="2800" dirty="0">
                <a:solidFill>
                  <a:schemeClr val="bg1"/>
                </a:solidFill>
                <a:latin typeface="Times New Roman" panose="02020603050405020304" pitchFamily="18" charset="0"/>
                <a:cs typeface="Times New Roman" panose="02020603050405020304" pitchFamily="18" charset="0"/>
              </a:rPr>
              <a:t>he ESP32 runs the AI model locally and classifies the motor condition as either Normal or Faulty, without needing internet access..</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829025" y="-21717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6306633" y="79628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934200" y="419100"/>
            <a:ext cx="4157980" cy="995680"/>
          </a:xfrm>
          <a:prstGeom prst="rect">
            <a:avLst/>
          </a:prstGeom>
          <a:noFill/>
        </p:spPr>
        <p:txBody>
          <a:bodyPr wrap="square" rtlCol="0">
            <a:noAutofit/>
          </a:bodyPr>
          <a:lstStyle/>
          <a:p>
            <a:r>
              <a:rPr lang="en-IN" altLang="en-US" sz="11500" b="1" baseline="30000">
                <a:solidFill>
                  <a:schemeClr val="bg1"/>
                </a:solidFill>
                <a:effectLst/>
              </a:rPr>
              <a:t>Software</a:t>
            </a:r>
          </a:p>
        </p:txBody>
      </p:sp>
      <p:sp>
        <p:nvSpPr>
          <p:cNvPr id="5" name="Text Box 4"/>
          <p:cNvSpPr txBox="1"/>
          <p:nvPr/>
        </p:nvSpPr>
        <p:spPr>
          <a:xfrm>
            <a:off x="1219200" y="1181100"/>
            <a:ext cx="15606395" cy="6924675"/>
          </a:xfrm>
          <a:prstGeom prst="rect">
            <a:avLst/>
          </a:prstGeom>
          <a:noFill/>
        </p:spPr>
        <p:txBody>
          <a:bodyPr wrap="square" rtlCol="0">
            <a:noAutofit/>
          </a:bodyPr>
          <a:lstStyle/>
          <a:p>
            <a:pPr>
              <a:lnSpc>
                <a:spcPct val="100000"/>
              </a:lnSpc>
            </a:pPr>
            <a:r>
              <a:rPr lang="en-US" altLang="en-US" sz="4000" b="1">
                <a:solidFill>
                  <a:schemeClr val="bg1"/>
                </a:solidFill>
                <a:latin typeface="Times New Roman" panose="02020603050405020304" pitchFamily="18" charset="0"/>
                <a:cs typeface="Times New Roman" panose="02020603050405020304" pitchFamily="18" charset="0"/>
              </a:rPr>
              <a:t> Introduction to Arduino IDE</a:t>
            </a:r>
          </a:p>
          <a:p>
            <a:pPr>
              <a:lnSpc>
                <a:spcPct val="100000"/>
              </a:lnSpc>
            </a:pPr>
            <a:endParaRPr lang="en-US" altLang="en-US" sz="4000" b="1">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Arduino IDE (Integrated Development Environment) is an open-source software platform used for writing, compiling, and uploading code to microcontroller boards such as ESP32, Arduino UNO, and others. It is widely known for its simple and user-friendly interface, making it a popular choice for beginners and professionals in embedded systems and IoT development. The IDE supports programming in C/C++ and provides a wide range of built-in libraries and examples to simplify development.</a:t>
            </a:r>
          </a:p>
          <a:p>
            <a:pPr>
              <a:lnSpc>
                <a:spcPct val="100000"/>
              </a:lnSpc>
            </a:pPr>
            <a:endParaRPr lang="zh-CN" altLang="en-US" sz="3200">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600">
                <a:solidFill>
                  <a:schemeClr val="bg1"/>
                </a:solidFill>
                <a:latin typeface="Times New Roman" panose="02020603050405020304" pitchFamily="18" charset="0"/>
                <a:cs typeface="Times New Roman" panose="02020603050405020304" pitchFamily="18" charset="0"/>
              </a:rPr>
              <a:t> </a:t>
            </a:r>
            <a:r>
              <a:rPr lang="en-US" altLang="en-US" sz="4000" b="1">
                <a:solidFill>
                  <a:schemeClr val="bg1"/>
                </a:solidFill>
                <a:latin typeface="Times New Roman" panose="02020603050405020304" pitchFamily="18" charset="0"/>
                <a:cs typeface="Times New Roman" panose="02020603050405020304" pitchFamily="18" charset="0"/>
              </a:rPr>
              <a:t>Role of Arduino IDE in the Project</a:t>
            </a:r>
          </a:p>
          <a:p>
            <a:pPr>
              <a:lnSpc>
                <a:spcPct val="100000"/>
              </a:lnSpc>
            </a:pPr>
            <a:endParaRPr lang="en-US" altLang="en-US" sz="4000" b="1">
              <a:solidFill>
                <a:schemeClr val="bg1"/>
              </a:solidFill>
              <a:latin typeface="Times New Roman" panose="02020603050405020304" pitchFamily="18" charset="0"/>
              <a:cs typeface="Times New Roman" panose="02020603050405020304" pitchFamily="18" charset="0"/>
            </a:endParaRPr>
          </a:p>
          <a:p>
            <a:pPr>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In this project, Arduino IDE is used to develop and upload the firmware for both the Transmitter and Receiver ESP32 boards. It serves as the central tool where all system logic is written, debugged, and deployed. From handling the microswitch input to controlling the relay, reading analog signals from the voltage divider, and running AI inference models — all programming is done within the Arduino IDE.</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163645" y="724179"/>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6" y="7582681"/>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2057625" y="-24003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p:cNvSpPr/>
          <p:nvPr/>
        </p:nvSpPr>
        <p:spPr>
          <a:xfrm>
            <a:off x="163828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705600" y="114300"/>
            <a:ext cx="4034155" cy="107442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Software</a:t>
            </a:r>
          </a:p>
        </p:txBody>
      </p:sp>
      <p:sp>
        <p:nvSpPr>
          <p:cNvPr id="5" name="Text Box 4"/>
          <p:cNvSpPr txBox="1"/>
          <p:nvPr/>
        </p:nvSpPr>
        <p:spPr>
          <a:xfrm>
            <a:off x="990600" y="1257300"/>
            <a:ext cx="15794355" cy="8004810"/>
          </a:xfrm>
          <a:prstGeom prst="rect">
            <a:avLst/>
          </a:prstGeom>
          <a:noFill/>
        </p:spPr>
        <p:txBody>
          <a:bodyPr wrap="square" rtlCol="0">
            <a:noAutofit/>
          </a:bodyPr>
          <a:lstStyle/>
          <a:p>
            <a:pPr>
              <a:lnSpc>
                <a:spcPct val="80000"/>
              </a:lnSpc>
            </a:pPr>
            <a:r>
              <a:rPr lang="en-US" altLang="en-US" sz="3600" b="1" dirty="0">
                <a:solidFill>
                  <a:schemeClr val="bg1"/>
                </a:solidFill>
                <a:latin typeface="Times New Roman" panose="02020603050405020304" pitchFamily="18" charset="0"/>
                <a:cs typeface="Times New Roman" panose="02020603050405020304" pitchFamily="18" charset="0"/>
              </a:rPr>
              <a:t>Key Features Utilized in the Project</a:t>
            </a:r>
          </a:p>
          <a:p>
            <a:pPr>
              <a:lnSpc>
                <a:spcPct val="80000"/>
              </a:lnSpc>
            </a:pPr>
            <a:r>
              <a:rPr lang="en-US" altLang="en-US" sz="3200" b="1" dirty="0">
                <a:solidFill>
                  <a:schemeClr val="bg1"/>
                </a:solidFill>
                <a:latin typeface="Times New Roman" panose="02020603050405020304" pitchFamily="18" charset="0"/>
                <a:cs typeface="Times New Roman" panose="02020603050405020304" pitchFamily="18" charset="0"/>
              </a:rPr>
              <a:t>ESP32 Board Support</a:t>
            </a:r>
          </a:p>
          <a:p>
            <a:pPr>
              <a:lnSpc>
                <a:spcPct val="80000"/>
              </a:lnSpc>
            </a:pPr>
            <a:r>
              <a:rPr lang="en-US" altLang="en-US" sz="3200" dirty="0">
                <a:solidFill>
                  <a:schemeClr val="bg1"/>
                </a:solidFill>
                <a:latin typeface="Times New Roman" panose="02020603050405020304" pitchFamily="18" charset="0"/>
                <a:cs typeface="Times New Roman" panose="02020603050405020304" pitchFamily="18" charset="0"/>
              </a:rPr>
              <a:t>The Arduino IDE is configured with ESP32 board packages, allowing seamless programming and uploading of code to ESP32 microcontrollers via USB.</a:t>
            </a:r>
          </a:p>
          <a:p>
            <a:pPr>
              <a:lnSpc>
                <a:spcPct val="80000"/>
              </a:lnSpc>
            </a:pPr>
            <a:endParaRPr lang="en-US" altLang="en-US" sz="3200" dirty="0">
              <a:solidFill>
                <a:schemeClr val="bg1"/>
              </a:solidFill>
              <a:latin typeface="Times New Roman" panose="02020603050405020304" pitchFamily="18" charset="0"/>
              <a:cs typeface="Times New Roman" panose="02020603050405020304" pitchFamily="18" charset="0"/>
            </a:endParaRPr>
          </a:p>
          <a:p>
            <a:pPr>
              <a:lnSpc>
                <a:spcPct val="80000"/>
              </a:lnSpc>
            </a:pPr>
            <a:r>
              <a:rPr lang="en-US" altLang="en-US" sz="3200" b="1" dirty="0">
                <a:solidFill>
                  <a:schemeClr val="bg1"/>
                </a:solidFill>
                <a:latin typeface="Times New Roman" panose="02020603050405020304" pitchFamily="18" charset="0"/>
                <a:cs typeface="Times New Roman" panose="02020603050405020304" pitchFamily="18" charset="0"/>
              </a:rPr>
              <a:t>ESP-NOW Communication</a:t>
            </a:r>
          </a:p>
          <a:p>
            <a:pPr>
              <a:lnSpc>
                <a:spcPct val="80000"/>
              </a:lnSpc>
            </a:pPr>
            <a:r>
              <a:rPr lang="en-US" altLang="en-US" sz="3200" dirty="0">
                <a:solidFill>
                  <a:schemeClr val="bg1"/>
                </a:solidFill>
                <a:latin typeface="Times New Roman" panose="02020603050405020304" pitchFamily="18" charset="0"/>
                <a:cs typeface="Times New Roman" panose="02020603050405020304" pitchFamily="18" charset="0"/>
              </a:rPr>
              <a:t>Arduino IDE enables the integration of </a:t>
            </a:r>
            <a:r>
              <a:rPr lang="en-US" altLang="en-US" sz="3200" dirty="0" err="1">
                <a:solidFill>
                  <a:schemeClr val="bg1"/>
                </a:solidFill>
                <a:latin typeface="Times New Roman" panose="02020603050405020304" pitchFamily="18" charset="0"/>
                <a:cs typeface="Times New Roman" panose="02020603050405020304" pitchFamily="18" charset="0"/>
              </a:rPr>
              <a:t>esp_now.h</a:t>
            </a:r>
            <a:r>
              <a:rPr lang="en-US" altLang="en-US" sz="3200" dirty="0">
                <a:solidFill>
                  <a:schemeClr val="bg1"/>
                </a:solidFill>
                <a:latin typeface="Times New Roman" panose="02020603050405020304" pitchFamily="18" charset="0"/>
                <a:cs typeface="Times New Roman" panose="02020603050405020304" pitchFamily="18" charset="0"/>
              </a:rPr>
              <a:t> and </a:t>
            </a:r>
            <a:r>
              <a:rPr lang="en-US" altLang="en-US" sz="3200" dirty="0" err="1">
                <a:solidFill>
                  <a:schemeClr val="bg1"/>
                </a:solidFill>
                <a:latin typeface="Times New Roman" panose="02020603050405020304" pitchFamily="18" charset="0"/>
                <a:cs typeface="Times New Roman" panose="02020603050405020304" pitchFamily="18" charset="0"/>
              </a:rPr>
              <a:t>WiFi.h</a:t>
            </a:r>
            <a:r>
              <a:rPr lang="en-US" altLang="en-US" sz="3200" dirty="0">
                <a:solidFill>
                  <a:schemeClr val="bg1"/>
                </a:solidFill>
                <a:latin typeface="Times New Roman" panose="02020603050405020304" pitchFamily="18" charset="0"/>
                <a:cs typeface="Times New Roman" panose="02020603050405020304" pitchFamily="18" charset="0"/>
              </a:rPr>
              <a:t> libraries to set up wireless communication between the transmitter and receiver ESP32 modules.</a:t>
            </a:r>
          </a:p>
          <a:p>
            <a:pPr>
              <a:lnSpc>
                <a:spcPct val="80000"/>
              </a:lnSpc>
            </a:pPr>
            <a:endParaRPr lang="en-US" altLang="en-US" sz="3200" dirty="0">
              <a:solidFill>
                <a:schemeClr val="bg1"/>
              </a:solidFill>
              <a:latin typeface="Times New Roman" panose="02020603050405020304" pitchFamily="18" charset="0"/>
              <a:cs typeface="Times New Roman" panose="02020603050405020304" pitchFamily="18" charset="0"/>
            </a:endParaRPr>
          </a:p>
          <a:p>
            <a:pPr>
              <a:lnSpc>
                <a:spcPct val="80000"/>
              </a:lnSpc>
            </a:pPr>
            <a:r>
              <a:rPr lang="en-US" altLang="en-US" sz="3200" b="1" dirty="0">
                <a:solidFill>
                  <a:schemeClr val="bg1"/>
                </a:solidFill>
                <a:latin typeface="Times New Roman" panose="02020603050405020304" pitchFamily="18" charset="0"/>
                <a:cs typeface="Times New Roman" panose="02020603050405020304" pitchFamily="18" charset="0"/>
              </a:rPr>
              <a:t>Sensor and Actuator Handling</a:t>
            </a:r>
          </a:p>
          <a:p>
            <a:pPr>
              <a:lnSpc>
                <a:spcPct val="80000"/>
              </a:lnSpc>
            </a:pPr>
            <a:r>
              <a:rPr lang="en-US" altLang="en-US" sz="3200" dirty="0">
                <a:solidFill>
                  <a:schemeClr val="bg1"/>
                </a:solidFill>
                <a:latin typeface="Times New Roman" panose="02020603050405020304" pitchFamily="18" charset="0"/>
                <a:cs typeface="Times New Roman" panose="02020603050405020304" pitchFamily="18" charset="0"/>
              </a:rPr>
              <a:t>Code is written in the IDE to read the microswitch, measure voltage using the ADC, and control the relay that turns the motor ON/OFF.</a:t>
            </a:r>
          </a:p>
          <a:p>
            <a:pPr>
              <a:lnSpc>
                <a:spcPct val="80000"/>
              </a:lnSpc>
            </a:pPr>
            <a:endParaRPr lang="en-US" altLang="en-US" sz="3200" dirty="0">
              <a:solidFill>
                <a:schemeClr val="bg1"/>
              </a:solidFill>
              <a:latin typeface="Times New Roman" panose="02020603050405020304" pitchFamily="18" charset="0"/>
              <a:cs typeface="Times New Roman" panose="02020603050405020304" pitchFamily="18" charset="0"/>
            </a:endParaRPr>
          </a:p>
          <a:p>
            <a:pPr>
              <a:lnSpc>
                <a:spcPct val="80000"/>
              </a:lnSpc>
            </a:pPr>
            <a:r>
              <a:rPr lang="en-US" altLang="en-US" sz="3200" b="1" dirty="0">
                <a:solidFill>
                  <a:schemeClr val="bg1"/>
                </a:solidFill>
                <a:latin typeface="Times New Roman" panose="02020603050405020304" pitchFamily="18" charset="0"/>
                <a:cs typeface="Times New Roman" panose="02020603050405020304" pitchFamily="18" charset="0"/>
              </a:rPr>
              <a:t>AI Model Deployment</a:t>
            </a:r>
          </a:p>
          <a:p>
            <a:pPr>
              <a:lnSpc>
                <a:spcPct val="80000"/>
              </a:lnSpc>
            </a:pPr>
            <a:r>
              <a:rPr lang="en-US" altLang="en-US" sz="3200" dirty="0">
                <a:solidFill>
                  <a:schemeClr val="bg1"/>
                </a:solidFill>
                <a:latin typeface="Times New Roman" panose="02020603050405020304" pitchFamily="18" charset="0"/>
                <a:cs typeface="Times New Roman" panose="02020603050405020304" pitchFamily="18" charset="0"/>
              </a:rPr>
              <a:t>The Edge Impulse AI model, once trained, is converted into a C++ library and included in the Arduino sketch to perform on-device sound classification using the microphone input.</a:t>
            </a:r>
          </a:p>
          <a:p>
            <a:pPr>
              <a:lnSpc>
                <a:spcPct val="80000"/>
              </a:lnSpc>
            </a:pPr>
            <a:endParaRPr lang="en-US" altLang="en-US" sz="3200" b="1" dirty="0">
              <a:solidFill>
                <a:schemeClr val="bg1"/>
              </a:solidFill>
              <a:latin typeface="Times New Roman" panose="02020603050405020304" pitchFamily="18" charset="0"/>
              <a:cs typeface="Times New Roman" panose="02020603050405020304" pitchFamily="18" charset="0"/>
            </a:endParaRPr>
          </a:p>
          <a:p>
            <a:pPr>
              <a:lnSpc>
                <a:spcPct val="80000"/>
              </a:lnSpc>
            </a:pPr>
            <a:r>
              <a:rPr lang="en-US" altLang="en-US" sz="3200" b="1" dirty="0">
                <a:solidFill>
                  <a:schemeClr val="bg1"/>
                </a:solidFill>
                <a:latin typeface="Times New Roman" panose="02020603050405020304" pitchFamily="18" charset="0"/>
                <a:cs typeface="Times New Roman" panose="02020603050405020304" pitchFamily="18" charset="0"/>
              </a:rPr>
              <a:t>Serial Monitor for Debugging</a:t>
            </a:r>
          </a:p>
          <a:p>
            <a:pPr>
              <a:lnSpc>
                <a:spcPct val="80000"/>
              </a:lnSpc>
            </a:pPr>
            <a:r>
              <a:rPr lang="en-US" altLang="en-US" sz="3200" dirty="0">
                <a:solidFill>
                  <a:schemeClr val="bg1"/>
                </a:solidFill>
                <a:latin typeface="Times New Roman" panose="02020603050405020304" pitchFamily="18" charset="0"/>
                <a:cs typeface="Times New Roman" panose="02020603050405020304" pitchFamily="18" charset="0"/>
              </a:rPr>
              <a:t>The Serial Monitor in Arduino IDE helps in real-time debugging by displaying sensor readings, motor status, and AI predictions during testing and operation.</a:t>
            </a:r>
          </a:p>
          <a:p>
            <a:pPr>
              <a:lnSpc>
                <a:spcPct val="80000"/>
              </a:lnSpc>
            </a:pPr>
            <a:endParaRPr lang="en-US" altLang="en-US" sz="3200" dirty="0">
              <a:solidFill>
                <a:schemeClr val="bg1"/>
              </a:solidFill>
              <a:latin typeface="Times New Roman" panose="02020603050405020304" pitchFamily="18" charset="0"/>
              <a:cs typeface="Times New Roman" panose="02020603050405020304" pitchFamily="18" charset="0"/>
            </a:endParaRPr>
          </a:p>
          <a:p>
            <a:pPr>
              <a:lnSpc>
                <a:spcPct val="80000"/>
              </a:lnSpc>
            </a:pPr>
            <a:endParaRPr lang="en-US" alt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A357EA4C-4DB5-9B16-1168-ACAEF49E9FB7}"/>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5644FF2C-1B51-EFB1-444D-F16E90401E04}"/>
              </a:ext>
            </a:extLst>
          </p:cNvPr>
          <p:cNvSpPr/>
          <p:nvPr/>
        </p:nvSpPr>
        <p:spPr>
          <a:xfrm flipH="1" flipV="1">
            <a:off x="15163645" y="724179"/>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ln>
                <a:solidFill>
                  <a:sysClr val="windowText" lastClr="000000"/>
                </a:solidFill>
              </a:ln>
            </a:endParaRPr>
          </a:p>
        </p:txBody>
      </p:sp>
      <p:sp>
        <p:nvSpPr>
          <p:cNvPr id="4" name="Freeform 4">
            <a:extLst>
              <a:ext uri="{FF2B5EF4-FFF2-40B4-BE49-F238E27FC236}">
                <a16:creationId xmlns:a16="http://schemas.microsoft.com/office/drawing/2014/main" id="{FD75C8A7-4396-9FDA-48BA-7DEA09904CD0}"/>
              </a:ext>
            </a:extLst>
          </p:cNvPr>
          <p:cNvSpPr/>
          <p:nvPr/>
        </p:nvSpPr>
        <p:spPr>
          <a:xfrm>
            <a:off x="-56" y="7582681"/>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a:extLst>
              <a:ext uri="{FF2B5EF4-FFF2-40B4-BE49-F238E27FC236}">
                <a16:creationId xmlns:a16="http://schemas.microsoft.com/office/drawing/2014/main" id="{FE04BE35-D9BE-CC31-399E-1ED1E79DDD74}"/>
              </a:ext>
            </a:extLst>
          </p:cNvPr>
          <p:cNvSpPr/>
          <p:nvPr/>
        </p:nvSpPr>
        <p:spPr>
          <a:xfrm>
            <a:off x="-2210025" y="-2247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F5B20E13-4270-D713-ECA5-F8FE43116D32}"/>
              </a:ext>
            </a:extLst>
          </p:cNvPr>
          <p:cNvSpPr/>
          <p:nvPr/>
        </p:nvSpPr>
        <p:spPr>
          <a:xfrm>
            <a:off x="163828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a:extLst>
              <a:ext uri="{FF2B5EF4-FFF2-40B4-BE49-F238E27FC236}">
                <a16:creationId xmlns:a16="http://schemas.microsoft.com/office/drawing/2014/main" id="{738BE898-E11C-C554-E7DC-7E33275B1DB8}"/>
              </a:ext>
            </a:extLst>
          </p:cNvPr>
          <p:cNvSpPr txBox="1"/>
          <p:nvPr/>
        </p:nvSpPr>
        <p:spPr>
          <a:xfrm>
            <a:off x="4267200" y="190500"/>
            <a:ext cx="4034155" cy="1074420"/>
          </a:xfrm>
          <a:prstGeom prst="rect">
            <a:avLst/>
          </a:prstGeom>
          <a:noFill/>
        </p:spPr>
        <p:txBody>
          <a:bodyPr wrap="square" rtlCol="0">
            <a:noAutofit/>
          </a:bodyPr>
          <a:lstStyle/>
          <a:p>
            <a:endParaRPr lang="en-IN" altLang="en-US" sz="7200" b="1">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3" name="Text Box 12">
            <a:extLst>
              <a:ext uri="{FF2B5EF4-FFF2-40B4-BE49-F238E27FC236}">
                <a16:creationId xmlns:a16="http://schemas.microsoft.com/office/drawing/2014/main" id="{0B7B22E6-5E41-ABB0-FFC7-AA4A37FA11CA}"/>
              </a:ext>
            </a:extLst>
          </p:cNvPr>
          <p:cNvSpPr txBox="1"/>
          <p:nvPr/>
        </p:nvSpPr>
        <p:spPr>
          <a:xfrm>
            <a:off x="1981200" y="571500"/>
            <a:ext cx="9144000" cy="829945"/>
          </a:xfrm>
          <a:prstGeom prst="rect">
            <a:avLst/>
          </a:prstGeom>
          <a:noFill/>
        </p:spPr>
        <p:txBody>
          <a:bodyPr wrap="square" rtlCol="0">
            <a:spAutoFit/>
          </a:bodyPr>
          <a:lstStyle/>
          <a:p>
            <a:r>
              <a:rPr lang="en-IN" altLang="en-US" sz="4800" b="1" dirty="0">
                <a:solidFill>
                  <a:schemeClr val="bg1"/>
                </a:solidFill>
                <a:latin typeface="Times New Roman" panose="02020603050405020304" pitchFamily="18" charset="0"/>
                <a:cs typeface="Times New Roman" panose="02020603050405020304" pitchFamily="18" charset="0"/>
                <a:sym typeface="+mn-ea"/>
              </a:rPr>
              <a:t>Hardware Setup:</a:t>
            </a:r>
          </a:p>
        </p:txBody>
      </p:sp>
      <p:pic>
        <p:nvPicPr>
          <p:cNvPr id="6" name="Picture 5">
            <a:extLst>
              <a:ext uri="{FF2B5EF4-FFF2-40B4-BE49-F238E27FC236}">
                <a16:creationId xmlns:a16="http://schemas.microsoft.com/office/drawing/2014/main" id="{D5C6E8AE-2FFA-224B-FC46-3BA96778AE27}"/>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rcRect r="18406" b="10677"/>
          <a:stretch/>
        </p:blipFill>
        <p:spPr bwMode="auto">
          <a:xfrm>
            <a:off x="3480116" y="3619500"/>
            <a:ext cx="4140001" cy="6043066"/>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1818A92C-5851-11A0-95BB-668C0BDEA0A2}"/>
              </a:ext>
            </a:extLst>
          </p:cNvPr>
          <p:cNvPicPr>
            <a:picLocks noChangeAspect="1"/>
          </p:cNvPicPr>
          <p:nvPr/>
        </p:nvPicPr>
        <p:blipFill rotWithShape="1">
          <a:blip r:embed="rId8" cstate="print">
            <a:extLst>
              <a:ext uri="{BEBA8EAE-BF5A-486C-A8C5-ECC9F3942E4B}">
                <a14:imgProps xmlns:a14="http://schemas.microsoft.com/office/drawing/2010/main">
                  <a14:imgLayer r:embed="rId9">
                    <a14:imgEffect>
                      <a14:brightnessContrast bright="40000" contrast="20000"/>
                    </a14:imgEffect>
                  </a14:imgLayer>
                </a14:imgProps>
              </a:ext>
              <a:ext uri="{28A0092B-C50C-407E-A947-70E740481C1C}">
                <a14:useLocalDpi xmlns:a14="http://schemas.microsoft.com/office/drawing/2010/main" val="0"/>
              </a:ext>
            </a:extLst>
          </a:blip>
          <a:srcRect l="11302" t="15555" r="15710" b="10161"/>
          <a:stretch/>
        </p:blipFill>
        <p:spPr bwMode="auto">
          <a:xfrm rot="5400000">
            <a:off x="10844953" y="3490857"/>
            <a:ext cx="3980961" cy="5401667"/>
          </a:xfrm>
          <a:prstGeom prst="rect">
            <a:avLst/>
          </a:prstGeom>
          <a:noFill/>
          <a:ln>
            <a:noFill/>
          </a:ln>
          <a:extLst>
            <a:ext uri="{53640926-AAD7-44D8-BBD7-CCE9431645EC}">
              <a14:shadowObscured xmlns:a14="http://schemas.microsoft.com/office/drawing/2010/main"/>
            </a:ext>
          </a:extLst>
        </p:spPr>
      </p:pic>
      <p:sp>
        <p:nvSpPr>
          <p:cNvPr id="14" name="TextBox 13">
            <a:extLst>
              <a:ext uri="{FF2B5EF4-FFF2-40B4-BE49-F238E27FC236}">
                <a16:creationId xmlns:a16="http://schemas.microsoft.com/office/drawing/2014/main" id="{1C5CFDC2-9CFB-C399-4DA1-15A9E39B5F98}"/>
              </a:ext>
            </a:extLst>
          </p:cNvPr>
          <p:cNvSpPr txBox="1"/>
          <p:nvPr/>
        </p:nvSpPr>
        <p:spPr>
          <a:xfrm>
            <a:off x="1929977" y="2351024"/>
            <a:ext cx="4495800" cy="646331"/>
          </a:xfrm>
          <a:prstGeom prst="rect">
            <a:avLst/>
          </a:prstGeom>
          <a:noFill/>
        </p:spPr>
        <p:txBody>
          <a:bodyPr wrap="square" rtlCol="0">
            <a:spAutoFit/>
          </a:bodyPr>
          <a:lstStyle/>
          <a:p>
            <a:r>
              <a:rPr lang="en-IN" sz="3600" dirty="0">
                <a:solidFill>
                  <a:schemeClr val="bg1"/>
                </a:solidFill>
              </a:rPr>
              <a:t>Transmitter Block:</a:t>
            </a:r>
          </a:p>
        </p:txBody>
      </p:sp>
      <p:sp>
        <p:nvSpPr>
          <p:cNvPr id="15" name="TextBox 14">
            <a:extLst>
              <a:ext uri="{FF2B5EF4-FFF2-40B4-BE49-F238E27FC236}">
                <a16:creationId xmlns:a16="http://schemas.microsoft.com/office/drawing/2014/main" id="{029B9A88-FCCF-3BFE-7136-B6EA5EDFB912}"/>
              </a:ext>
            </a:extLst>
          </p:cNvPr>
          <p:cNvSpPr txBox="1"/>
          <p:nvPr/>
        </p:nvSpPr>
        <p:spPr>
          <a:xfrm>
            <a:off x="10073640" y="2351023"/>
            <a:ext cx="4495800" cy="646331"/>
          </a:xfrm>
          <a:prstGeom prst="rect">
            <a:avLst/>
          </a:prstGeom>
          <a:noFill/>
        </p:spPr>
        <p:txBody>
          <a:bodyPr wrap="square" rtlCol="0">
            <a:spAutoFit/>
          </a:bodyPr>
          <a:lstStyle/>
          <a:p>
            <a:r>
              <a:rPr lang="en-IN" sz="3600" dirty="0">
                <a:solidFill>
                  <a:schemeClr val="bg1"/>
                </a:solidFill>
              </a:rPr>
              <a:t>Receiver Block:</a:t>
            </a:r>
          </a:p>
        </p:txBody>
      </p:sp>
    </p:spTree>
    <p:extLst>
      <p:ext uri="{BB962C8B-B14F-4D97-AF65-F5344CB8AC3E}">
        <p14:creationId xmlns:p14="http://schemas.microsoft.com/office/powerpoint/2010/main" val="212236835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5486400" y="570785"/>
            <a:ext cx="5619174" cy="1073114"/>
          </a:xfrm>
          <a:prstGeom prst="rect">
            <a:avLst/>
          </a:prstGeom>
        </p:spPr>
        <p:txBody>
          <a:bodyPr lIns="0" tIns="0" rIns="0" bIns="0" rtlCol="0" anchor="t">
            <a:spAutoFit/>
          </a:bodyPr>
          <a:lstStyle/>
          <a:p>
            <a:pPr marL="0" marR="0" lvl="0" indent="0" algn="ctr" defTabSz="914400" rtl="0" eaLnBrk="1" fontAlgn="auto" latinLnBrk="0" hangingPunct="1">
              <a:lnSpc>
                <a:spcPts val="9235"/>
              </a:lnSpc>
              <a:spcBef>
                <a:spcPct val="0"/>
              </a:spcBef>
              <a:spcAft>
                <a:spcPts val="0"/>
              </a:spcAft>
              <a:buClrTx/>
              <a:buSzTx/>
              <a:buFontTx/>
              <a:buNone/>
              <a:defRPr/>
            </a:pPr>
            <a:r>
              <a:rPr kumimoji="0" lang="en-US" sz="6595" b="0" i="0" u="none" strike="noStrike" kern="1200" cap="none" spc="0" normalizeH="0" baseline="0" noProof="0" dirty="0">
                <a:ln>
                  <a:noFill/>
                </a:ln>
                <a:solidFill>
                  <a:srgbClr val="FFFFFF"/>
                </a:solidFill>
                <a:effectLst/>
                <a:uLnTx/>
                <a:uFillTx/>
                <a:latin typeface="Squada One" panose="02000000000000000000"/>
                <a:ea typeface="Squada One" panose="02000000000000000000"/>
                <a:cs typeface="Squada One" panose="02000000000000000000"/>
                <a:sym typeface="Squada One" panose="02000000000000000000"/>
              </a:rPr>
              <a:t>ABSTRACT</a:t>
            </a:r>
          </a:p>
        </p:txBody>
      </p:sp>
      <p:sp>
        <p:nvSpPr>
          <p:cNvPr id="9" name="Freeform 9"/>
          <p:cNvSpPr/>
          <p:nvPr/>
        </p:nvSpPr>
        <p:spPr>
          <a:xfrm>
            <a:off x="-1535655" y="-155328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Rectangle: Rounded Corners 10"/>
          <p:cNvSpPr/>
          <p:nvPr/>
        </p:nvSpPr>
        <p:spPr>
          <a:xfrm>
            <a:off x="1524000" y="1643899"/>
            <a:ext cx="15392400" cy="6776201"/>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just"/>
            <a:r>
              <a:rPr lang="en-US" sz="3200" dirty="0">
                <a:latin typeface="Times New Roman" panose="02020603050405020304" pitchFamily="18" charset="0"/>
                <a:cs typeface="Times New Roman" panose="02020603050405020304" pitchFamily="18" charset="0"/>
              </a:rPr>
              <a:t>This project proposes an AI-based industrial machine defect detection system using ESP32 microcontrollers and Edge Impulse. A transmitter ESP32 with a microswitch sends a signal via ESP-NOW to a receiver ESP32, which activates a relay to start the motor. The receiver block includes a voltage divider circuit to monitor the motor's voltage, an </a:t>
            </a:r>
            <a:r>
              <a:rPr lang="en-US" sz="3200" b="1" dirty="0">
                <a:latin typeface="Times New Roman" panose="02020603050405020304" pitchFamily="18" charset="0"/>
                <a:cs typeface="Times New Roman" panose="02020603050405020304" pitchFamily="18" charset="0"/>
              </a:rPr>
              <a:t>ACS712</a:t>
            </a:r>
            <a:r>
              <a:rPr lang="en-US" sz="3200" dirty="0">
                <a:latin typeface="Times New Roman" panose="02020603050405020304" pitchFamily="18" charset="0"/>
                <a:cs typeface="Times New Roman" panose="02020603050405020304" pitchFamily="18" charset="0"/>
              </a:rPr>
              <a:t> sensor to measure current, and an </a:t>
            </a:r>
            <a:r>
              <a:rPr lang="en-US" sz="3200" b="1" dirty="0">
                <a:latin typeface="Times New Roman" panose="02020603050405020304" pitchFamily="18" charset="0"/>
                <a:cs typeface="Times New Roman" panose="02020603050405020304" pitchFamily="18" charset="0"/>
              </a:rPr>
              <a:t>I2S microphone</a:t>
            </a:r>
            <a:r>
              <a:rPr lang="en-US" sz="3200" dirty="0">
                <a:latin typeface="Times New Roman" panose="02020603050405020304" pitchFamily="18" charset="0"/>
                <a:cs typeface="Times New Roman" panose="02020603050405020304" pitchFamily="18" charset="0"/>
              </a:rPr>
              <a:t> to capture the motor’s sound. The captured audio is analyzed using a machine learning model trained with Edge Impulse to classify the motor sound as either normal or defective. An </a:t>
            </a:r>
            <a:r>
              <a:rPr lang="en-US" sz="3200" b="1" dirty="0">
                <a:latin typeface="Times New Roman" panose="02020603050405020304" pitchFamily="18" charset="0"/>
                <a:cs typeface="Times New Roman" panose="02020603050405020304" pitchFamily="18" charset="0"/>
              </a:rPr>
              <a:t>LCD display</a:t>
            </a:r>
            <a:r>
              <a:rPr lang="en-US" sz="3200" dirty="0">
                <a:latin typeface="Times New Roman" panose="02020603050405020304" pitchFamily="18" charset="0"/>
                <a:cs typeface="Times New Roman" panose="02020603050405020304" pitchFamily="18" charset="0"/>
              </a:rPr>
              <a:t> is used to show the real-time status of the motor, indicating whether it is functioning normally or has a defect. If a defect is detected, a buzzer is activated to alert the user. This system enables real-time monitoring and predictive maintenance by combining electrical and acoustic analysis for early fault detection.</a:t>
            </a:r>
            <a:endParaRPr lang="en-US" altLang="en-US"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7F0A8805-F9E5-DD45-34E5-3A21D179E263}"/>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26730D8E-B60B-7801-D65A-8375AB6E68BE}"/>
              </a:ext>
            </a:extLst>
          </p:cNvPr>
          <p:cNvSpPr/>
          <p:nvPr/>
        </p:nvSpPr>
        <p:spPr>
          <a:xfrm flipH="1" flipV="1">
            <a:off x="15163645" y="724179"/>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ln>
                <a:solidFill>
                  <a:sysClr val="windowText" lastClr="000000"/>
                </a:solidFill>
              </a:ln>
            </a:endParaRPr>
          </a:p>
        </p:txBody>
      </p:sp>
      <p:sp>
        <p:nvSpPr>
          <p:cNvPr id="4" name="Freeform 4">
            <a:extLst>
              <a:ext uri="{FF2B5EF4-FFF2-40B4-BE49-F238E27FC236}">
                <a16:creationId xmlns:a16="http://schemas.microsoft.com/office/drawing/2014/main" id="{314148AF-9527-47A8-E61D-006D365EA391}"/>
              </a:ext>
            </a:extLst>
          </p:cNvPr>
          <p:cNvSpPr/>
          <p:nvPr/>
        </p:nvSpPr>
        <p:spPr>
          <a:xfrm>
            <a:off x="-56" y="7582681"/>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a:extLst>
              <a:ext uri="{FF2B5EF4-FFF2-40B4-BE49-F238E27FC236}">
                <a16:creationId xmlns:a16="http://schemas.microsoft.com/office/drawing/2014/main" id="{B85CAE22-E5C3-C6C8-7E9B-8B13CD3D2160}"/>
              </a:ext>
            </a:extLst>
          </p:cNvPr>
          <p:cNvSpPr/>
          <p:nvPr/>
        </p:nvSpPr>
        <p:spPr>
          <a:xfrm>
            <a:off x="-2210025" y="-2247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B3E0EBBA-ABC3-0CA7-6904-E55E6058C2F5}"/>
              </a:ext>
            </a:extLst>
          </p:cNvPr>
          <p:cNvSpPr/>
          <p:nvPr/>
        </p:nvSpPr>
        <p:spPr>
          <a:xfrm>
            <a:off x="163828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a:extLst>
              <a:ext uri="{FF2B5EF4-FFF2-40B4-BE49-F238E27FC236}">
                <a16:creationId xmlns:a16="http://schemas.microsoft.com/office/drawing/2014/main" id="{C321A361-10F8-4087-9C71-31F2663D5E39}"/>
              </a:ext>
            </a:extLst>
          </p:cNvPr>
          <p:cNvSpPr txBox="1"/>
          <p:nvPr/>
        </p:nvSpPr>
        <p:spPr>
          <a:xfrm>
            <a:off x="4267200" y="190500"/>
            <a:ext cx="4034155" cy="1074420"/>
          </a:xfrm>
          <a:prstGeom prst="rect">
            <a:avLst/>
          </a:prstGeom>
          <a:noFill/>
        </p:spPr>
        <p:txBody>
          <a:bodyPr wrap="square" rtlCol="0">
            <a:noAutofit/>
          </a:bodyPr>
          <a:lstStyle/>
          <a:p>
            <a:endParaRPr lang="en-IN" altLang="en-US" sz="7200" b="1">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3" name="Text Box 12">
            <a:extLst>
              <a:ext uri="{FF2B5EF4-FFF2-40B4-BE49-F238E27FC236}">
                <a16:creationId xmlns:a16="http://schemas.microsoft.com/office/drawing/2014/main" id="{830D2ADA-32E0-EA03-80B0-38198F9F3820}"/>
              </a:ext>
            </a:extLst>
          </p:cNvPr>
          <p:cNvSpPr txBox="1"/>
          <p:nvPr/>
        </p:nvSpPr>
        <p:spPr>
          <a:xfrm>
            <a:off x="7010400" y="651660"/>
            <a:ext cx="9144000" cy="829945"/>
          </a:xfrm>
          <a:prstGeom prst="rect">
            <a:avLst/>
          </a:prstGeom>
          <a:noFill/>
        </p:spPr>
        <p:txBody>
          <a:bodyPr wrap="square" rtlCol="0">
            <a:spAutoFit/>
          </a:bodyPr>
          <a:lstStyle/>
          <a:p>
            <a:r>
              <a:rPr lang="en-IN" altLang="en-US" sz="4800" b="1" dirty="0">
                <a:solidFill>
                  <a:schemeClr val="bg1"/>
                </a:solidFill>
                <a:latin typeface="Times New Roman" panose="02020603050405020304" pitchFamily="18" charset="0"/>
                <a:cs typeface="Times New Roman" panose="02020603050405020304" pitchFamily="18" charset="0"/>
                <a:sym typeface="+mn-ea"/>
              </a:rPr>
              <a:t>Output </a:t>
            </a:r>
          </a:p>
        </p:txBody>
      </p:sp>
      <p:sp>
        <p:nvSpPr>
          <p:cNvPr id="15" name="TextBox 14">
            <a:extLst>
              <a:ext uri="{FF2B5EF4-FFF2-40B4-BE49-F238E27FC236}">
                <a16:creationId xmlns:a16="http://schemas.microsoft.com/office/drawing/2014/main" id="{12C8B525-1807-1D1C-CCFD-F56674197F2E}"/>
              </a:ext>
            </a:extLst>
          </p:cNvPr>
          <p:cNvSpPr txBox="1"/>
          <p:nvPr/>
        </p:nvSpPr>
        <p:spPr>
          <a:xfrm>
            <a:off x="5498599" y="3546139"/>
            <a:ext cx="11567083" cy="3194721"/>
          </a:xfrm>
          <a:prstGeom prst="rect">
            <a:avLst/>
          </a:prstGeom>
          <a:noFill/>
        </p:spPr>
        <p:txBody>
          <a:bodyPr wrap="square" rtlCol="0">
            <a:spAutoFit/>
          </a:bodyPr>
          <a:lstStyle/>
          <a:p>
            <a:pPr algn="just">
              <a:lnSpc>
                <a:spcPct val="80000"/>
              </a:lnSpc>
            </a:pPr>
            <a:r>
              <a:rPr lang="en-US" sz="3600" dirty="0">
                <a:solidFill>
                  <a:schemeClr val="bg1"/>
                </a:solidFill>
                <a:latin typeface="Times New Roman" panose="02020603050405020304" pitchFamily="18" charset="0"/>
                <a:cs typeface="Times New Roman" panose="02020603050405020304" pitchFamily="18" charset="0"/>
              </a:rPr>
              <a:t>In this case, the display shows "Motor Running", which means the motor is working properly. The voltage is 5.02V and the current is 0.52A, both of which are in the normal range. This tells us that the motor is getting the right amount of power and is running without any issues. The system checks the motor's condition using sensors and shows the result on the screen, helping users know everything is okay.</a:t>
            </a:r>
            <a:endParaRPr lang="en-IN" sz="36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4876C2C-2759-9C41-E4FE-0891B03A25D0}"/>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rcRect l="9789" t="25119" r="27359" b="1698"/>
          <a:stretch/>
        </p:blipFill>
        <p:spPr bwMode="auto">
          <a:xfrm>
            <a:off x="1237558" y="2380568"/>
            <a:ext cx="3560367" cy="552586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711189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72C57C4B-ACC9-D2C0-1D0A-1FE0658B466C}"/>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402C160B-90BD-3E59-F04A-A0762D7BF2E3}"/>
              </a:ext>
            </a:extLst>
          </p:cNvPr>
          <p:cNvSpPr/>
          <p:nvPr/>
        </p:nvSpPr>
        <p:spPr>
          <a:xfrm flipH="1" flipV="1">
            <a:off x="15163645" y="724179"/>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ln>
                <a:solidFill>
                  <a:sysClr val="windowText" lastClr="000000"/>
                </a:solidFill>
              </a:ln>
            </a:endParaRPr>
          </a:p>
        </p:txBody>
      </p:sp>
      <p:sp>
        <p:nvSpPr>
          <p:cNvPr id="4" name="Freeform 4">
            <a:extLst>
              <a:ext uri="{FF2B5EF4-FFF2-40B4-BE49-F238E27FC236}">
                <a16:creationId xmlns:a16="http://schemas.microsoft.com/office/drawing/2014/main" id="{9C02D8FF-6F7B-9F05-D709-DDE9596585E4}"/>
              </a:ext>
            </a:extLst>
          </p:cNvPr>
          <p:cNvSpPr/>
          <p:nvPr/>
        </p:nvSpPr>
        <p:spPr>
          <a:xfrm>
            <a:off x="-56" y="7582681"/>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a:extLst>
              <a:ext uri="{FF2B5EF4-FFF2-40B4-BE49-F238E27FC236}">
                <a16:creationId xmlns:a16="http://schemas.microsoft.com/office/drawing/2014/main" id="{982310B8-DFCB-2253-8E0A-F9F4ED30B336}"/>
              </a:ext>
            </a:extLst>
          </p:cNvPr>
          <p:cNvSpPr/>
          <p:nvPr/>
        </p:nvSpPr>
        <p:spPr>
          <a:xfrm>
            <a:off x="-2210025" y="-2247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E9CC14ED-0F54-C8F4-F551-8AFF474C4358}"/>
              </a:ext>
            </a:extLst>
          </p:cNvPr>
          <p:cNvSpPr/>
          <p:nvPr/>
        </p:nvSpPr>
        <p:spPr>
          <a:xfrm>
            <a:off x="163828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a:extLst>
              <a:ext uri="{FF2B5EF4-FFF2-40B4-BE49-F238E27FC236}">
                <a16:creationId xmlns:a16="http://schemas.microsoft.com/office/drawing/2014/main" id="{CBA93F9E-6CE7-1254-8207-74CBB11B4375}"/>
              </a:ext>
            </a:extLst>
          </p:cNvPr>
          <p:cNvSpPr txBox="1"/>
          <p:nvPr/>
        </p:nvSpPr>
        <p:spPr>
          <a:xfrm>
            <a:off x="4267200" y="190500"/>
            <a:ext cx="4034155" cy="1074420"/>
          </a:xfrm>
          <a:prstGeom prst="rect">
            <a:avLst/>
          </a:prstGeom>
          <a:noFill/>
        </p:spPr>
        <p:txBody>
          <a:bodyPr wrap="square" rtlCol="0">
            <a:noAutofit/>
          </a:bodyPr>
          <a:lstStyle/>
          <a:p>
            <a:endParaRPr lang="en-IN" altLang="en-US" sz="7200" b="1">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3" name="Text Box 12">
            <a:extLst>
              <a:ext uri="{FF2B5EF4-FFF2-40B4-BE49-F238E27FC236}">
                <a16:creationId xmlns:a16="http://schemas.microsoft.com/office/drawing/2014/main" id="{FB28DBB4-5D18-C797-17C6-3D3257C997EC}"/>
              </a:ext>
            </a:extLst>
          </p:cNvPr>
          <p:cNvSpPr txBox="1"/>
          <p:nvPr/>
        </p:nvSpPr>
        <p:spPr>
          <a:xfrm>
            <a:off x="7010400" y="651660"/>
            <a:ext cx="9144000" cy="829945"/>
          </a:xfrm>
          <a:prstGeom prst="rect">
            <a:avLst/>
          </a:prstGeom>
          <a:noFill/>
        </p:spPr>
        <p:txBody>
          <a:bodyPr wrap="square" rtlCol="0">
            <a:spAutoFit/>
          </a:bodyPr>
          <a:lstStyle/>
          <a:p>
            <a:r>
              <a:rPr lang="en-IN" altLang="en-US" sz="4800" b="1" dirty="0">
                <a:solidFill>
                  <a:schemeClr val="bg1"/>
                </a:solidFill>
                <a:latin typeface="Times New Roman" panose="02020603050405020304" pitchFamily="18" charset="0"/>
                <a:cs typeface="Times New Roman" panose="02020603050405020304" pitchFamily="18" charset="0"/>
                <a:sym typeface="+mn-ea"/>
              </a:rPr>
              <a:t>Output </a:t>
            </a:r>
          </a:p>
        </p:txBody>
      </p:sp>
      <p:sp>
        <p:nvSpPr>
          <p:cNvPr id="15" name="TextBox 14">
            <a:extLst>
              <a:ext uri="{FF2B5EF4-FFF2-40B4-BE49-F238E27FC236}">
                <a16:creationId xmlns:a16="http://schemas.microsoft.com/office/drawing/2014/main" id="{6365B1B4-99D5-EB5C-1FA1-94046A578453}"/>
              </a:ext>
            </a:extLst>
          </p:cNvPr>
          <p:cNvSpPr txBox="1"/>
          <p:nvPr/>
        </p:nvSpPr>
        <p:spPr>
          <a:xfrm>
            <a:off x="5562600" y="3421999"/>
            <a:ext cx="11567083" cy="3646063"/>
          </a:xfrm>
          <a:prstGeom prst="rect">
            <a:avLst/>
          </a:prstGeom>
          <a:noFill/>
        </p:spPr>
        <p:txBody>
          <a:bodyPr wrap="square" rtlCol="0">
            <a:spAutoFit/>
          </a:bodyPr>
          <a:lstStyle/>
          <a:p>
            <a:pPr>
              <a:lnSpc>
                <a:spcPct val="80000"/>
              </a:lnSpc>
            </a:pPr>
            <a:r>
              <a:rPr lang="en-US" sz="3600" dirty="0">
                <a:solidFill>
                  <a:schemeClr val="bg1"/>
                </a:solidFill>
                <a:latin typeface="Times New Roman" panose="02020603050405020304" pitchFamily="18" charset="0"/>
                <a:cs typeface="Times New Roman" panose="02020603050405020304" pitchFamily="18" charset="0"/>
              </a:rPr>
              <a:t>In this case, the display shows "Motor Faulty!", which means something is wrong with the motor. The voltage is 5.70V and the current is 0.58A, which are higher than normal. This suggests there may be a problem like too much load or an electrical issue. The system detects this change and alerts the user by showing a fault message on the screen. This helps in finding and fixing problems early, before the motor gets damaged.</a:t>
            </a:r>
            <a:endParaRPr lang="en-IN" sz="3600" dirty="0">
              <a:solidFill>
                <a:schemeClr val="bg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7FDC51B-F3AC-DCCB-26FD-09D83A7FDDCF}"/>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rcRect l="5319" t="27926" r="32551" b="6340"/>
          <a:stretch/>
        </p:blipFill>
        <p:spPr bwMode="auto">
          <a:xfrm>
            <a:off x="1324024" y="2933700"/>
            <a:ext cx="3429000" cy="483538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3456988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163645" y="724179"/>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ln>
                <a:solidFill>
                  <a:sysClr val="windowText" lastClr="000000"/>
                </a:solidFill>
              </a:ln>
            </a:endParaRPr>
          </a:p>
        </p:txBody>
      </p:sp>
      <p:sp>
        <p:nvSpPr>
          <p:cNvPr id="4" name="Freeform 4"/>
          <p:cNvSpPr/>
          <p:nvPr/>
        </p:nvSpPr>
        <p:spPr>
          <a:xfrm>
            <a:off x="-56" y="7582681"/>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2210025" y="-22479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p:cNvSpPr/>
          <p:nvPr/>
        </p:nvSpPr>
        <p:spPr>
          <a:xfrm>
            <a:off x="163828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4267200" y="190500"/>
            <a:ext cx="4034155" cy="1074420"/>
          </a:xfrm>
          <a:prstGeom prst="rect">
            <a:avLst/>
          </a:prstGeom>
          <a:noFill/>
        </p:spPr>
        <p:txBody>
          <a:bodyPr wrap="square" rtlCol="0">
            <a:noAutofit/>
          </a:bodyPr>
          <a:lstStyle/>
          <a:p>
            <a:endParaRPr lang="en-IN" altLang="en-US" sz="7200" b="1">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7" name="Picture 6" descr="Screenshot (146)"/>
          <p:cNvPicPr>
            <a:picLocks noChangeAspect="1"/>
          </p:cNvPicPr>
          <p:nvPr/>
        </p:nvPicPr>
        <p:blipFill>
          <a:blip r:embed="rId6"/>
          <a:srcRect l="11007" t="9737" r="8271" b="21972"/>
          <a:stretch>
            <a:fillRect/>
          </a:stretch>
        </p:blipFill>
        <p:spPr>
          <a:xfrm>
            <a:off x="914400" y="1744345"/>
            <a:ext cx="4876800" cy="3325222"/>
          </a:xfrm>
          <a:prstGeom prst="rect">
            <a:avLst/>
          </a:prstGeom>
        </p:spPr>
      </p:pic>
      <p:sp>
        <p:nvSpPr>
          <p:cNvPr id="11" name="Text Box 10"/>
          <p:cNvSpPr txBox="1"/>
          <p:nvPr/>
        </p:nvSpPr>
        <p:spPr>
          <a:xfrm>
            <a:off x="1798270" y="5885454"/>
            <a:ext cx="14689455" cy="3107690"/>
          </a:xfrm>
          <a:prstGeom prst="rect">
            <a:avLst/>
          </a:prstGeom>
          <a:noFill/>
        </p:spPr>
        <p:txBody>
          <a:bodyPr wrap="square" rtlCol="0">
            <a:spAutoFit/>
          </a:bodyPr>
          <a:lstStyle/>
          <a:p>
            <a:r>
              <a:rPr lang="en-US" altLang="en-US" sz="2800" dirty="0">
                <a:solidFill>
                  <a:schemeClr val="bg1"/>
                </a:solidFill>
              </a:rPr>
              <a:t>The visual output from the sound detection interface showcases the AI-based classification of motor sounds into three distinct categories: Normal, Faulty, and Background Noise. In this instance, the system is actively listening and has identified the predominant sound as Background Noise, with a high confidence score of 0.89. The classification confidence for Normal motor sound is 0.11, while Faulty sound registers 0.00, indicating no detection of motor fault during this sampling. This demonstrates that the AI model is functioning effectively, continuously analyzing incoming audio signals via the microphone and accurately classifying the motor condition in real time.</a:t>
            </a:r>
          </a:p>
        </p:txBody>
      </p:sp>
      <p:sp>
        <p:nvSpPr>
          <p:cNvPr id="13" name="Text Box 12"/>
          <p:cNvSpPr txBox="1"/>
          <p:nvPr/>
        </p:nvSpPr>
        <p:spPr>
          <a:xfrm>
            <a:off x="1981200" y="571500"/>
            <a:ext cx="9144000" cy="829945"/>
          </a:xfrm>
          <a:prstGeom prst="rect">
            <a:avLst/>
          </a:prstGeom>
          <a:noFill/>
        </p:spPr>
        <p:txBody>
          <a:bodyPr wrap="square" rtlCol="0">
            <a:spAutoFit/>
          </a:bodyPr>
          <a:lstStyle/>
          <a:p>
            <a:r>
              <a:rPr lang="en-IN" altLang="en-US" sz="4800" b="1">
                <a:solidFill>
                  <a:schemeClr val="bg1"/>
                </a:solidFill>
                <a:latin typeface="Times New Roman" panose="02020603050405020304" pitchFamily="18" charset="0"/>
                <a:cs typeface="Times New Roman" panose="02020603050405020304" pitchFamily="18" charset="0"/>
                <a:sym typeface="+mn-ea"/>
              </a:rPr>
              <a:t>AI sound classificaion output</a:t>
            </a:r>
          </a:p>
        </p:txBody>
      </p:sp>
      <p:pic>
        <p:nvPicPr>
          <p:cNvPr id="5" name="Picture 4">
            <a:extLst>
              <a:ext uri="{FF2B5EF4-FFF2-40B4-BE49-F238E27FC236}">
                <a16:creationId xmlns:a16="http://schemas.microsoft.com/office/drawing/2014/main" id="{5D3498B5-7732-7A6E-CD79-6A8F7F5A2C5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253797" y="1782445"/>
            <a:ext cx="5252404" cy="3287122"/>
          </a:xfrm>
          <a:prstGeom prst="rect">
            <a:avLst/>
          </a:prstGeom>
        </p:spPr>
      </p:pic>
      <p:pic>
        <p:nvPicPr>
          <p:cNvPr id="8" name="Picture 7">
            <a:extLst>
              <a:ext uri="{FF2B5EF4-FFF2-40B4-BE49-F238E27FC236}">
                <a16:creationId xmlns:a16="http://schemas.microsoft.com/office/drawing/2014/main" id="{D757824E-76EE-A5D8-3B17-67A60263AB55}"/>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951213" y="1693547"/>
            <a:ext cx="4947602" cy="34499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5410200" y="712474"/>
            <a:ext cx="5619174" cy="1090298"/>
          </a:xfrm>
          <a:prstGeom prst="rect">
            <a:avLst/>
          </a:prstGeom>
        </p:spPr>
        <p:txBody>
          <a:bodyPr lIns="0" tIns="0" rIns="0" bIns="0" rtlCol="0" anchor="t">
            <a:spAutoFit/>
          </a:bodyPr>
          <a:lstStyle/>
          <a:p>
            <a:pPr marL="0" marR="0" lvl="0" indent="0" algn="ctr" defTabSz="914400" rtl="0" eaLnBrk="1" fontAlgn="auto" latinLnBrk="0" hangingPunct="1">
              <a:lnSpc>
                <a:spcPts val="9235"/>
              </a:lnSpc>
              <a:spcBef>
                <a:spcPct val="0"/>
              </a:spcBef>
              <a:spcAft>
                <a:spcPts val="0"/>
              </a:spcAft>
              <a:buClrTx/>
              <a:buSzTx/>
              <a:buFontTx/>
              <a:buNone/>
              <a:defRPr/>
            </a:pPr>
            <a:r>
              <a:rPr kumimoji="0" lang="en-US" sz="7200" b="0" i="0" u="none" strike="noStrike" kern="1200" cap="none" spc="0" normalizeH="0" baseline="0" noProof="0" dirty="0">
                <a:ln>
                  <a:noFill/>
                </a:ln>
                <a:solidFill>
                  <a:srgbClr val="FFFFFF"/>
                </a:solidFill>
                <a:effectLst/>
                <a:uLnTx/>
                <a:uFillTx/>
                <a:latin typeface="Squada One" panose="02000000000000000000"/>
                <a:ea typeface="Squada One" panose="02000000000000000000"/>
                <a:cs typeface="Squada One" panose="02000000000000000000"/>
                <a:sym typeface="Squada One" panose="02000000000000000000"/>
              </a:rPr>
              <a:t>INTRODUCTION</a:t>
            </a:r>
          </a:p>
        </p:txBody>
      </p:sp>
      <p:sp>
        <p:nvSpPr>
          <p:cNvPr id="9" name="Freeform 9"/>
          <p:cNvSpPr/>
          <p:nvPr/>
        </p:nvSpPr>
        <p:spPr>
          <a:xfrm>
            <a:off x="-1752501" y="-2095756"/>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Box 1"/>
          <p:cNvSpPr txBox="1"/>
          <p:nvPr/>
        </p:nvSpPr>
        <p:spPr>
          <a:xfrm>
            <a:off x="1600200" y="1942831"/>
            <a:ext cx="14935200" cy="7447280"/>
          </a:xfrm>
          <a:prstGeom prst="rect">
            <a:avLst/>
          </a:prstGeom>
          <a:noFill/>
        </p:spPr>
        <p:txBody>
          <a:bodyPr wrap="square" rtlCol="0">
            <a:spAutoFit/>
          </a:bodyPr>
          <a:lstStyle/>
          <a:p>
            <a:pPr lvl="0" indent="0" eaLnBrk="0" fontAlgn="base" hangingPunct="0">
              <a:lnSpc>
                <a:spcPct val="150000"/>
              </a:lnSpc>
              <a:spcBef>
                <a:spcPct val="0"/>
              </a:spcBef>
              <a:spcAft>
                <a:spcPct val="0"/>
              </a:spcAft>
              <a:buFont typeface="Wingdings" panose="05000000000000000000" pitchFamily="2" charset="2"/>
              <a:buNone/>
            </a:pPr>
            <a:endParaRPr lang="en-US" altLang="en-US" sz="20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lnSpc>
                <a:spcPct val="100000"/>
              </a:lnSpc>
              <a:spcBef>
                <a:spcPct val="0"/>
              </a:spcBef>
              <a:spcAft>
                <a:spcPct val="0"/>
              </a:spcAft>
              <a:buFont typeface="Wingdings" panose="05000000000000000000" pitchFamily="2" charset="2"/>
              <a:buChar char="Ø"/>
            </a:pPr>
            <a:r>
              <a:rPr lang="en-US" altLang="en-US" sz="2800" dirty="0">
                <a:solidFill>
                  <a:schemeClr val="bg1"/>
                </a:solidFill>
                <a:latin typeface="Times New Roman" panose="02020603050405020304" pitchFamily="18" charset="0"/>
                <a:cs typeface="Times New Roman" panose="02020603050405020304" pitchFamily="18" charset="0"/>
              </a:rPr>
              <a:t>Industrial machines are prone to electrical and mechanical faults</a:t>
            </a:r>
            <a:r>
              <a:rPr lang="en-IN" altLang="en-US" sz="2800" dirty="0">
                <a:solidFill>
                  <a:schemeClr val="bg1"/>
                </a:solidFill>
                <a:latin typeface="Times New Roman" panose="02020603050405020304" pitchFamily="18" charset="0"/>
                <a:cs typeface="Times New Roman" panose="02020603050405020304" pitchFamily="18" charset="0"/>
              </a:rPr>
              <a:t> </a:t>
            </a:r>
            <a:r>
              <a:rPr lang="en-US" altLang="en-US" sz="2800" dirty="0">
                <a:solidFill>
                  <a:schemeClr val="bg1"/>
                </a:solidFill>
                <a:latin typeface="Times New Roman" panose="02020603050405020304" pitchFamily="18" charset="0"/>
                <a:cs typeface="Times New Roman" panose="02020603050405020304" pitchFamily="18" charset="0"/>
              </a:rPr>
              <a:t>over time, which can lead to unexpected breakdowns, production delays, and increased maintenance costs if not detected early.</a:t>
            </a:r>
          </a:p>
          <a:p>
            <a:pPr marL="342900" lvl="0" indent="-342900" eaLnBrk="0" fontAlgn="base" hangingPunct="0">
              <a:lnSpc>
                <a:spcPct val="100000"/>
              </a:lnSpc>
              <a:spcBef>
                <a:spcPct val="0"/>
              </a:spcBef>
              <a:spcAft>
                <a:spcPct val="0"/>
              </a:spcAft>
              <a:buFont typeface="Wingdings" panose="05000000000000000000" pitchFamily="2" charset="2"/>
              <a:buChar char="Ø"/>
            </a:pPr>
            <a:endParaRPr lang="en-US" altLang="en-US" sz="28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lnSpc>
                <a:spcPct val="100000"/>
              </a:lnSpc>
              <a:spcBef>
                <a:spcPct val="0"/>
              </a:spcBef>
              <a:spcAft>
                <a:spcPct val="0"/>
              </a:spcAft>
              <a:buFont typeface="Wingdings" panose="05000000000000000000" pitchFamily="2" charset="2"/>
              <a:buChar char="Ø"/>
            </a:pPr>
            <a:r>
              <a:rPr lang="en-US" altLang="en-US" sz="2800" dirty="0">
                <a:solidFill>
                  <a:schemeClr val="bg1"/>
                </a:solidFill>
                <a:latin typeface="Times New Roman" panose="02020603050405020304" pitchFamily="18" charset="0"/>
                <a:cs typeface="Times New Roman" panose="02020603050405020304" pitchFamily="18" charset="0"/>
              </a:rPr>
              <a:t>Traditional fault detection methods</a:t>
            </a:r>
            <a:r>
              <a:rPr lang="en-IN" altLang="en-US" sz="2800" dirty="0">
                <a:solidFill>
                  <a:schemeClr val="bg1"/>
                </a:solidFill>
                <a:latin typeface="Times New Roman" panose="02020603050405020304" pitchFamily="18" charset="0"/>
                <a:cs typeface="Times New Roman" panose="02020603050405020304" pitchFamily="18" charset="0"/>
              </a:rPr>
              <a:t> </a:t>
            </a:r>
            <a:r>
              <a:rPr lang="en-US" altLang="en-US" sz="2800" dirty="0">
                <a:solidFill>
                  <a:schemeClr val="bg1"/>
                </a:solidFill>
                <a:latin typeface="Times New Roman" panose="02020603050405020304" pitchFamily="18" charset="0"/>
                <a:cs typeface="Times New Roman" panose="02020603050405020304" pitchFamily="18" charset="0"/>
              </a:rPr>
              <a:t> rely on manual inspection and scheduled maintenance, which are often inefficient, time-consuming, and lack the ability to detect issues in real-time.</a:t>
            </a:r>
          </a:p>
          <a:p>
            <a:pPr marL="342900" lvl="0" indent="-342900" eaLnBrk="0" fontAlgn="base" hangingPunct="0">
              <a:lnSpc>
                <a:spcPct val="100000"/>
              </a:lnSpc>
              <a:spcBef>
                <a:spcPct val="0"/>
              </a:spcBef>
              <a:spcAft>
                <a:spcPct val="0"/>
              </a:spcAft>
              <a:buFont typeface="Wingdings" panose="05000000000000000000" pitchFamily="2" charset="2"/>
              <a:buChar char="Ø"/>
            </a:pPr>
            <a:endParaRPr lang="en-US" altLang="en-US" sz="28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lnSpc>
                <a:spcPct val="100000"/>
              </a:lnSpc>
              <a:spcBef>
                <a:spcPct val="0"/>
              </a:spcBef>
              <a:spcAft>
                <a:spcPct val="0"/>
              </a:spcAft>
              <a:buFont typeface="Wingdings" panose="05000000000000000000" pitchFamily="2" charset="2"/>
              <a:buChar char="Ø"/>
            </a:pPr>
            <a:r>
              <a:rPr lang="en-US" altLang="en-US" sz="2800" dirty="0">
                <a:solidFill>
                  <a:schemeClr val="bg1"/>
                </a:solidFill>
                <a:latin typeface="Times New Roman" panose="02020603050405020304" pitchFamily="18" charset="0"/>
                <a:cs typeface="Times New Roman" panose="02020603050405020304" pitchFamily="18" charset="0"/>
              </a:rPr>
              <a:t>The proposed system uses ESP32 microcontrollers with ESP-NOW communication to remotely control the motor through a microswitch-triggered transmitter and a relay-enabled receiver.</a:t>
            </a:r>
          </a:p>
          <a:p>
            <a:pPr marL="342900" lvl="0" indent="-342900" eaLnBrk="0" fontAlgn="base" hangingPunct="0">
              <a:lnSpc>
                <a:spcPct val="100000"/>
              </a:lnSpc>
              <a:spcBef>
                <a:spcPct val="0"/>
              </a:spcBef>
              <a:spcAft>
                <a:spcPct val="0"/>
              </a:spcAft>
              <a:buFont typeface="Wingdings" panose="05000000000000000000" pitchFamily="2" charset="2"/>
              <a:buChar char="Ø"/>
            </a:pPr>
            <a:endParaRPr lang="en-US" altLang="en-US" sz="28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lnSpc>
                <a:spcPct val="100000"/>
              </a:lnSpc>
              <a:spcBef>
                <a:spcPct val="0"/>
              </a:spcBef>
              <a:spcAft>
                <a:spcPct val="0"/>
              </a:spcAft>
              <a:buFont typeface="Wingdings" panose="05000000000000000000" pitchFamily="2" charset="2"/>
              <a:buChar char="Ø"/>
            </a:pPr>
            <a:r>
              <a:rPr lang="en-US" altLang="en-US" sz="2800" dirty="0">
                <a:solidFill>
                  <a:schemeClr val="bg1"/>
                </a:solidFill>
                <a:latin typeface="Times New Roman" panose="02020603050405020304" pitchFamily="18" charset="0"/>
                <a:cs typeface="Times New Roman" panose="02020603050405020304" pitchFamily="18" charset="0"/>
              </a:rPr>
              <a:t>A voltage divider circuit monitors the motor’s voltage, while a I2S microphone captures the motor’s sound. These inputs are analyzed using an AI model trained with Edge Impulse to detect abnormalities in motor behavior.</a:t>
            </a:r>
          </a:p>
          <a:p>
            <a:pPr marL="342900" lvl="0" indent="-342900" eaLnBrk="0" fontAlgn="base" hangingPunct="0">
              <a:lnSpc>
                <a:spcPct val="100000"/>
              </a:lnSpc>
              <a:spcBef>
                <a:spcPct val="0"/>
              </a:spcBef>
              <a:spcAft>
                <a:spcPct val="0"/>
              </a:spcAft>
              <a:buFont typeface="Wingdings" panose="05000000000000000000" pitchFamily="2" charset="2"/>
              <a:buChar char="Ø"/>
            </a:pPr>
            <a:endParaRPr lang="en-US" altLang="en-US" sz="28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lnSpc>
                <a:spcPct val="100000"/>
              </a:lnSpc>
              <a:spcBef>
                <a:spcPct val="0"/>
              </a:spcBef>
              <a:spcAft>
                <a:spcPct val="0"/>
              </a:spcAft>
              <a:buFont typeface="Wingdings" panose="05000000000000000000" pitchFamily="2" charset="2"/>
              <a:buChar char="Ø"/>
            </a:pPr>
            <a:r>
              <a:rPr lang="en-US" altLang="en-US" sz="2800" dirty="0">
                <a:solidFill>
                  <a:schemeClr val="bg1"/>
                </a:solidFill>
                <a:latin typeface="Times New Roman" panose="02020603050405020304" pitchFamily="18" charset="0"/>
                <a:cs typeface="Times New Roman" panose="02020603050405020304" pitchFamily="18" charset="0"/>
              </a:rPr>
              <a:t>The system enables real-time fault detection and alerts the user via a buzzer when a defect is identified, thereby supporting predictive maintenance, reducing downtime, and improving industrial reliability and safety.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0" name="Oval 29"/>
          <p:cNvSpPr/>
          <p:nvPr/>
        </p:nvSpPr>
        <p:spPr>
          <a:xfrm>
            <a:off x="6414191" y="2728020"/>
            <a:ext cx="980135" cy="980135"/>
          </a:xfrm>
          <a:prstGeom prst="ellipse">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5610989" y="766770"/>
            <a:ext cx="5619174" cy="1179810"/>
          </a:xfrm>
          <a:prstGeom prst="rect">
            <a:avLst/>
          </a:prstGeom>
        </p:spPr>
        <p:txBody>
          <a:bodyPr lIns="0" tIns="0" rIns="0" bIns="0" rtlCol="0" anchor="t">
            <a:spAutoFit/>
          </a:bodyPr>
          <a:lstStyle/>
          <a:p>
            <a:pPr marL="0" marR="0" lvl="0" indent="0" algn="ctr" defTabSz="914400" rtl="0" eaLnBrk="1" fontAlgn="auto" latinLnBrk="0" hangingPunct="1">
              <a:lnSpc>
                <a:spcPts val="9235"/>
              </a:lnSpc>
              <a:spcBef>
                <a:spcPct val="0"/>
              </a:spcBef>
              <a:spcAft>
                <a:spcPts val="0"/>
              </a:spcAft>
              <a:buClrTx/>
              <a:buSzTx/>
              <a:buFontTx/>
              <a:buNone/>
              <a:defRPr/>
            </a:pPr>
            <a:r>
              <a:rPr kumimoji="0" lang="en-US" sz="8000" b="0" i="0" u="none" strike="noStrike" kern="1200" cap="none" spc="0" normalizeH="0" baseline="0" noProof="0" dirty="0">
                <a:ln>
                  <a:noFill/>
                </a:ln>
                <a:solidFill>
                  <a:srgbClr val="FFFFFF"/>
                </a:solidFill>
                <a:effectLst/>
                <a:uLnTx/>
                <a:uFillTx/>
                <a:latin typeface="Squada One" panose="02000000000000000000"/>
                <a:ea typeface="Squada One" panose="02000000000000000000"/>
                <a:cs typeface="Squada One" panose="02000000000000000000"/>
                <a:sym typeface="Squada One" panose="02000000000000000000"/>
              </a:rPr>
              <a:t>OBJECTIVE</a:t>
            </a:r>
          </a:p>
        </p:txBody>
      </p:sp>
      <p:sp>
        <p:nvSpPr>
          <p:cNvPr id="9" name="Freeform 9"/>
          <p:cNvSpPr/>
          <p:nvPr/>
        </p:nvSpPr>
        <p:spPr>
          <a:xfrm>
            <a:off x="-1535655" y="-155328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1" name="Group 10"/>
          <p:cNvGrpSpPr/>
          <p:nvPr/>
        </p:nvGrpSpPr>
        <p:grpSpPr>
          <a:xfrm>
            <a:off x="122224" y="2744538"/>
            <a:ext cx="8909418" cy="4932848"/>
            <a:chOff x="386078" y="2913230"/>
            <a:chExt cx="8909418" cy="4932848"/>
          </a:xfrm>
        </p:grpSpPr>
        <p:sp>
          <p:nvSpPr>
            <p:cNvPr id="13" name="Straight Connector 12"/>
            <p:cNvSpPr/>
            <p:nvPr/>
          </p:nvSpPr>
          <p:spPr>
            <a:xfrm>
              <a:off x="2614561" y="7033412"/>
              <a:ext cx="4388333"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4" name="Straight Connector 13"/>
            <p:cNvSpPr/>
            <p:nvPr/>
          </p:nvSpPr>
          <p:spPr>
            <a:xfrm>
              <a:off x="2614561" y="5950808"/>
              <a:ext cx="3653232"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6" name="Straight Connector 15"/>
            <p:cNvSpPr/>
            <p:nvPr/>
          </p:nvSpPr>
          <p:spPr>
            <a:xfrm>
              <a:off x="2614561" y="4640991"/>
              <a:ext cx="3653232"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7" name="Straight Connector 16"/>
            <p:cNvSpPr/>
            <p:nvPr/>
          </p:nvSpPr>
          <p:spPr>
            <a:xfrm>
              <a:off x="2614561" y="3558387"/>
              <a:ext cx="4388333"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8" name="Oval 17"/>
            <p:cNvSpPr/>
            <p:nvPr/>
          </p:nvSpPr>
          <p:spPr>
            <a:xfrm>
              <a:off x="386078" y="3390917"/>
              <a:ext cx="4455161" cy="4455161"/>
            </a:xfrm>
            <a:prstGeom prst="ellipse">
              <a:avLst/>
            </a:prstGeom>
            <a:blipFill>
              <a:blip r:embed="rId6">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9" name="Freeform: Shape 18"/>
            <p:cNvSpPr/>
            <p:nvPr/>
          </p:nvSpPr>
          <p:spPr>
            <a:xfrm>
              <a:off x="1188909" y="5434009"/>
              <a:ext cx="2851303" cy="1470203"/>
            </a:xfrm>
            <a:custGeom>
              <a:avLst/>
              <a:gdLst>
                <a:gd name="connsiteX0" fmla="*/ 0 w 2851303"/>
                <a:gd name="connsiteY0" fmla="*/ 0 h 1470203"/>
                <a:gd name="connsiteX1" fmla="*/ 2851303 w 2851303"/>
                <a:gd name="connsiteY1" fmla="*/ 0 h 1470203"/>
                <a:gd name="connsiteX2" fmla="*/ 2851303 w 2851303"/>
                <a:gd name="connsiteY2" fmla="*/ 1470203 h 1470203"/>
                <a:gd name="connsiteX3" fmla="*/ 0 w 2851303"/>
                <a:gd name="connsiteY3" fmla="*/ 1470203 h 1470203"/>
                <a:gd name="connsiteX4" fmla="*/ 0 w 2851303"/>
                <a:gd name="connsiteY4" fmla="*/ 0 h 1470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1303" h="1470203">
                  <a:moveTo>
                    <a:pt x="0" y="0"/>
                  </a:moveTo>
                  <a:lnTo>
                    <a:pt x="2851303" y="0"/>
                  </a:lnTo>
                  <a:lnTo>
                    <a:pt x="2851303" y="1470203"/>
                  </a:lnTo>
                  <a:lnTo>
                    <a:pt x="0" y="1470203"/>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IN" sz="6500" kern="1200" dirty="0"/>
            </a:p>
          </p:txBody>
        </p:sp>
        <p:sp>
          <p:nvSpPr>
            <p:cNvPr id="21" name="Freeform: Shape 20"/>
            <p:cNvSpPr/>
            <p:nvPr/>
          </p:nvSpPr>
          <p:spPr>
            <a:xfrm>
              <a:off x="7492962" y="3068319"/>
              <a:ext cx="1802534" cy="980135"/>
            </a:xfrm>
            <a:custGeom>
              <a:avLst/>
              <a:gdLst>
                <a:gd name="connsiteX0" fmla="*/ 0 w 1802534"/>
                <a:gd name="connsiteY0" fmla="*/ 0 h 980135"/>
                <a:gd name="connsiteX1" fmla="*/ 1802534 w 1802534"/>
                <a:gd name="connsiteY1" fmla="*/ 0 h 980135"/>
                <a:gd name="connsiteX2" fmla="*/ 1802534 w 1802534"/>
                <a:gd name="connsiteY2" fmla="*/ 980135 h 980135"/>
                <a:gd name="connsiteX3" fmla="*/ 0 w 1802534"/>
                <a:gd name="connsiteY3" fmla="*/ 980135 h 980135"/>
                <a:gd name="connsiteX4" fmla="*/ 0 w 1802534"/>
                <a:gd name="connsiteY4" fmla="*/ 0 h 980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2534" h="980135">
                  <a:moveTo>
                    <a:pt x="0" y="0"/>
                  </a:moveTo>
                  <a:lnTo>
                    <a:pt x="1802534" y="0"/>
                  </a:lnTo>
                  <a:lnTo>
                    <a:pt x="1802534" y="980135"/>
                  </a:lnTo>
                  <a:lnTo>
                    <a:pt x="0" y="98013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0" rIns="38100" bIns="0" numCol="1" spcCol="1270" anchor="ctr" anchorCtr="0">
              <a:noAutofit/>
            </a:bodyPr>
            <a:lstStyle/>
            <a:p>
              <a:pPr marL="0" lvl="0" indent="0" algn="l" defTabSz="444500">
                <a:lnSpc>
                  <a:spcPct val="90000"/>
                </a:lnSpc>
                <a:spcBef>
                  <a:spcPct val="0"/>
                </a:spcBef>
                <a:spcAft>
                  <a:spcPct val="35000"/>
                </a:spcAft>
                <a:buNone/>
              </a:pPr>
              <a:endParaRPr lang="en-IN" sz="1000" kern="1200" dirty="0"/>
            </a:p>
          </p:txBody>
        </p:sp>
        <p:sp>
          <p:nvSpPr>
            <p:cNvPr id="22" name="Oval 21"/>
            <p:cNvSpPr/>
            <p:nvPr/>
          </p:nvSpPr>
          <p:spPr>
            <a:xfrm>
              <a:off x="5816839" y="4229419"/>
              <a:ext cx="980135" cy="980135"/>
            </a:xfrm>
            <a:prstGeom prst="ellipse">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3" name="Freeform: Shape 22"/>
            <p:cNvSpPr/>
            <p:nvPr/>
          </p:nvSpPr>
          <p:spPr>
            <a:xfrm>
              <a:off x="6757861" y="4150923"/>
              <a:ext cx="1539536" cy="980135"/>
            </a:xfrm>
            <a:custGeom>
              <a:avLst/>
              <a:gdLst>
                <a:gd name="connsiteX0" fmla="*/ 0 w 1539536"/>
                <a:gd name="connsiteY0" fmla="*/ 0 h 980135"/>
                <a:gd name="connsiteX1" fmla="*/ 1539536 w 1539536"/>
                <a:gd name="connsiteY1" fmla="*/ 0 h 980135"/>
                <a:gd name="connsiteX2" fmla="*/ 1539536 w 1539536"/>
                <a:gd name="connsiteY2" fmla="*/ 980135 h 980135"/>
                <a:gd name="connsiteX3" fmla="*/ 0 w 1539536"/>
                <a:gd name="connsiteY3" fmla="*/ 980135 h 980135"/>
                <a:gd name="connsiteX4" fmla="*/ 0 w 1539536"/>
                <a:gd name="connsiteY4" fmla="*/ 0 h 980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9536" h="980135">
                  <a:moveTo>
                    <a:pt x="0" y="0"/>
                  </a:moveTo>
                  <a:lnTo>
                    <a:pt x="1539536" y="0"/>
                  </a:lnTo>
                  <a:lnTo>
                    <a:pt x="1539536" y="980135"/>
                  </a:lnTo>
                  <a:lnTo>
                    <a:pt x="0" y="98013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0" rIns="38100" bIns="0" numCol="1" spcCol="1270" anchor="ctr" anchorCtr="0">
              <a:noAutofit/>
            </a:bodyPr>
            <a:lstStyle/>
            <a:p>
              <a:pPr marL="0" lvl="0" indent="0" algn="l" defTabSz="444500">
                <a:lnSpc>
                  <a:spcPct val="90000"/>
                </a:lnSpc>
                <a:spcBef>
                  <a:spcPct val="0"/>
                </a:spcBef>
                <a:spcAft>
                  <a:spcPct val="35000"/>
                </a:spcAft>
                <a:buNone/>
              </a:pPr>
              <a:endParaRPr lang="en-IN" sz="1000" kern="1200" dirty="0"/>
            </a:p>
          </p:txBody>
        </p:sp>
        <p:sp>
          <p:nvSpPr>
            <p:cNvPr id="24" name="Oval 23"/>
            <p:cNvSpPr/>
            <p:nvPr/>
          </p:nvSpPr>
          <p:spPr>
            <a:xfrm>
              <a:off x="5777725" y="5460740"/>
              <a:ext cx="980135" cy="980135"/>
            </a:xfrm>
            <a:prstGeom prst="ellipse">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5" name="Freeform: Shape 24"/>
            <p:cNvSpPr/>
            <p:nvPr/>
          </p:nvSpPr>
          <p:spPr>
            <a:xfrm>
              <a:off x="6757861" y="5460740"/>
              <a:ext cx="1682380" cy="980135"/>
            </a:xfrm>
            <a:custGeom>
              <a:avLst/>
              <a:gdLst>
                <a:gd name="connsiteX0" fmla="*/ 0 w 1682380"/>
                <a:gd name="connsiteY0" fmla="*/ 0 h 980135"/>
                <a:gd name="connsiteX1" fmla="*/ 1682380 w 1682380"/>
                <a:gd name="connsiteY1" fmla="*/ 0 h 980135"/>
                <a:gd name="connsiteX2" fmla="*/ 1682380 w 1682380"/>
                <a:gd name="connsiteY2" fmla="*/ 980135 h 980135"/>
                <a:gd name="connsiteX3" fmla="*/ 0 w 1682380"/>
                <a:gd name="connsiteY3" fmla="*/ 980135 h 980135"/>
                <a:gd name="connsiteX4" fmla="*/ 0 w 1682380"/>
                <a:gd name="connsiteY4" fmla="*/ 0 h 980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380" h="980135">
                  <a:moveTo>
                    <a:pt x="0" y="0"/>
                  </a:moveTo>
                  <a:lnTo>
                    <a:pt x="1682380" y="0"/>
                  </a:lnTo>
                  <a:lnTo>
                    <a:pt x="1682380" y="980135"/>
                  </a:lnTo>
                  <a:lnTo>
                    <a:pt x="0" y="98013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0" rIns="38100" bIns="0" numCol="1" spcCol="1270" anchor="ctr" anchorCtr="0">
              <a:noAutofit/>
            </a:bodyPr>
            <a:lstStyle/>
            <a:p>
              <a:pPr marL="0" lvl="0" indent="0" algn="l" defTabSz="444500">
                <a:lnSpc>
                  <a:spcPct val="90000"/>
                </a:lnSpc>
                <a:spcBef>
                  <a:spcPct val="0"/>
                </a:spcBef>
                <a:spcAft>
                  <a:spcPct val="35000"/>
                </a:spcAft>
                <a:buNone/>
              </a:pPr>
              <a:endParaRPr lang="en-IN" sz="1000" kern="1200" dirty="0"/>
            </a:p>
          </p:txBody>
        </p:sp>
        <p:sp>
          <p:nvSpPr>
            <p:cNvPr id="26" name="Oval 25"/>
            <p:cNvSpPr/>
            <p:nvPr/>
          </p:nvSpPr>
          <p:spPr>
            <a:xfrm>
              <a:off x="6512827" y="6543345"/>
              <a:ext cx="980135" cy="980135"/>
            </a:xfrm>
            <a:prstGeom prst="ellipse">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7" name="Freeform: Shape 26"/>
            <p:cNvSpPr/>
            <p:nvPr/>
          </p:nvSpPr>
          <p:spPr>
            <a:xfrm>
              <a:off x="7492962" y="6543345"/>
              <a:ext cx="1753593" cy="980135"/>
            </a:xfrm>
            <a:custGeom>
              <a:avLst/>
              <a:gdLst>
                <a:gd name="connsiteX0" fmla="*/ 0 w 1753593"/>
                <a:gd name="connsiteY0" fmla="*/ 0 h 980135"/>
                <a:gd name="connsiteX1" fmla="*/ 1753593 w 1753593"/>
                <a:gd name="connsiteY1" fmla="*/ 0 h 980135"/>
                <a:gd name="connsiteX2" fmla="*/ 1753593 w 1753593"/>
                <a:gd name="connsiteY2" fmla="*/ 980135 h 980135"/>
                <a:gd name="connsiteX3" fmla="*/ 0 w 1753593"/>
                <a:gd name="connsiteY3" fmla="*/ 980135 h 980135"/>
                <a:gd name="connsiteX4" fmla="*/ 0 w 1753593"/>
                <a:gd name="connsiteY4" fmla="*/ 0 h 980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593" h="980135">
                  <a:moveTo>
                    <a:pt x="0" y="0"/>
                  </a:moveTo>
                  <a:lnTo>
                    <a:pt x="1753593" y="0"/>
                  </a:lnTo>
                  <a:lnTo>
                    <a:pt x="1753593" y="980135"/>
                  </a:lnTo>
                  <a:lnTo>
                    <a:pt x="0" y="98013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0" rIns="38100" bIns="0" numCol="1" spcCol="1270" anchor="ctr" anchorCtr="0">
              <a:noAutofit/>
            </a:bodyPr>
            <a:lstStyle/>
            <a:p>
              <a:pPr marL="0" lvl="0" indent="0" algn="l" defTabSz="444500">
                <a:lnSpc>
                  <a:spcPct val="90000"/>
                </a:lnSpc>
                <a:spcBef>
                  <a:spcPct val="0"/>
                </a:spcBef>
                <a:spcAft>
                  <a:spcPct val="35000"/>
                </a:spcAft>
                <a:buNone/>
              </a:pPr>
              <a:endParaRPr lang="en-IN" sz="1000" kern="1200" dirty="0"/>
            </a:p>
          </p:txBody>
        </p:sp>
        <p:sp>
          <p:nvSpPr>
            <p:cNvPr id="20" name="Oval 19" descr="Bullseye with solid fill"/>
            <p:cNvSpPr/>
            <p:nvPr/>
          </p:nvSpPr>
          <p:spPr>
            <a:xfrm>
              <a:off x="6670867" y="2913230"/>
              <a:ext cx="980135" cy="980135"/>
            </a:xfrm>
            <a:prstGeom prst="ellipse">
              <a:avLst/>
            </a:prstGeom>
            <a:blipFill>
              <a:blip r:embed="rId7">
                <a:extLst>
                  <a:ext uri="{96DAC541-7B7A-43D3-8B79-37D633B846F1}">
                    <asvg:svgBlip xmlns:asvg="http://schemas.microsoft.com/office/drawing/2016/SVG/main" r:embed="rId8"/>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sp>
        <p:nvSpPr>
          <p:cNvPr id="28" name="Rectangle 27"/>
          <p:cNvSpPr/>
          <p:nvPr/>
        </p:nvSpPr>
        <p:spPr>
          <a:xfrm>
            <a:off x="7552366" y="2706732"/>
            <a:ext cx="9541440" cy="10731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defTabSz="444500">
              <a:lnSpc>
                <a:spcPct val="90000"/>
              </a:lnSpc>
              <a:spcBef>
                <a:spcPct val="0"/>
              </a:spcBef>
              <a:spcAft>
                <a:spcPct val="35000"/>
              </a:spcAft>
              <a:buNone/>
            </a:pPr>
            <a:r>
              <a:rPr lang="en-US" altLang="en-US" sz="2400" kern="1200" dirty="0"/>
              <a:t>Detect machine faults at an early stage by analyzing sound variations using a microphone and an AI model trained with Edge Impulse.</a:t>
            </a:r>
          </a:p>
        </p:txBody>
      </p:sp>
      <p:sp>
        <p:nvSpPr>
          <p:cNvPr id="29" name="Oval 28" descr="Bullseye with solid fill"/>
          <p:cNvSpPr/>
          <p:nvPr/>
        </p:nvSpPr>
        <p:spPr>
          <a:xfrm>
            <a:off x="5574808" y="4044209"/>
            <a:ext cx="980135" cy="980135"/>
          </a:xfrm>
          <a:prstGeom prst="ellipse">
            <a:avLst/>
          </a:prstGeom>
          <a:blipFill>
            <a:blip r:embed="rId7">
              <a:extLst>
                <a:ext uri="{96DAC541-7B7A-43D3-8B79-37D633B846F1}">
                  <asvg:svgBlip xmlns:asvg="http://schemas.microsoft.com/office/drawing/2016/SVG/main" r:embed="rId8"/>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IN" dirty="0"/>
          </a:p>
        </p:txBody>
      </p:sp>
      <p:sp>
        <p:nvSpPr>
          <p:cNvPr id="31" name="Rectangle 30"/>
          <p:cNvSpPr/>
          <p:nvPr/>
        </p:nvSpPr>
        <p:spPr>
          <a:xfrm>
            <a:off x="7065008" y="3975983"/>
            <a:ext cx="9444291" cy="10824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defTabSz="444500">
              <a:lnSpc>
                <a:spcPct val="90000"/>
              </a:lnSpc>
              <a:spcBef>
                <a:spcPct val="0"/>
              </a:spcBef>
              <a:spcAft>
                <a:spcPct val="35000"/>
              </a:spcAft>
              <a:buNone/>
            </a:pPr>
            <a:r>
              <a:rPr lang="en-US" altLang="en-US" sz="2400" kern="1200" dirty="0"/>
              <a:t>Enable remote motor control and real-time machine monitoring using ESP32 microcontrollers with ESP-NOW communication.</a:t>
            </a:r>
          </a:p>
        </p:txBody>
      </p:sp>
      <p:sp>
        <p:nvSpPr>
          <p:cNvPr id="32" name="Rectangle 31"/>
          <p:cNvSpPr/>
          <p:nvPr/>
        </p:nvSpPr>
        <p:spPr>
          <a:xfrm>
            <a:off x="7319957" y="6547124"/>
            <a:ext cx="9368091" cy="9801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defTabSz="444500">
              <a:lnSpc>
                <a:spcPct val="90000"/>
              </a:lnSpc>
              <a:spcBef>
                <a:spcPct val="0"/>
              </a:spcBef>
              <a:spcAft>
                <a:spcPct val="35000"/>
              </a:spcAft>
              <a:buNone/>
            </a:pPr>
            <a:r>
              <a:rPr lang="en-US" altLang="en-US" sz="2400" kern="1200" dirty="0"/>
              <a:t>Provide instant alerts using a buzzer when defective machine behavior is detected, enhancing maintenance response time.</a:t>
            </a:r>
          </a:p>
        </p:txBody>
      </p:sp>
      <p:sp>
        <p:nvSpPr>
          <p:cNvPr id="33" name="Rectangle 32"/>
          <p:cNvSpPr/>
          <p:nvPr/>
        </p:nvSpPr>
        <p:spPr>
          <a:xfrm>
            <a:off x="6739040" y="7855402"/>
            <a:ext cx="9368091" cy="9801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defTabSz="444500">
              <a:lnSpc>
                <a:spcPct val="90000"/>
              </a:lnSpc>
              <a:spcBef>
                <a:spcPct val="0"/>
              </a:spcBef>
              <a:spcAft>
                <a:spcPct val="35000"/>
              </a:spcAft>
              <a:buNone/>
            </a:pPr>
            <a:r>
              <a:rPr lang="en-US" altLang="en-US" sz="2400" kern="1200" dirty="0"/>
              <a:t>Reduce unplanned downtime and maintenance costs through AI-powered predictive maintenance, improving operational efficiency and reliability.</a:t>
            </a:r>
          </a:p>
        </p:txBody>
      </p:sp>
      <p:sp>
        <p:nvSpPr>
          <p:cNvPr id="34" name="Oval 33" descr="Bullseye with solid fill"/>
          <p:cNvSpPr/>
          <p:nvPr/>
        </p:nvSpPr>
        <p:spPr>
          <a:xfrm>
            <a:off x="5512969" y="5278866"/>
            <a:ext cx="980135" cy="980135"/>
          </a:xfrm>
          <a:prstGeom prst="ellipse">
            <a:avLst/>
          </a:prstGeom>
          <a:blipFill>
            <a:blip r:embed="rId7">
              <a:extLst>
                <a:ext uri="{96DAC541-7B7A-43D3-8B79-37D633B846F1}">
                  <asvg:svgBlip xmlns:asvg="http://schemas.microsoft.com/office/drawing/2016/SVG/main" r:embed="rId8"/>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IN" dirty="0"/>
          </a:p>
        </p:txBody>
      </p:sp>
      <p:sp>
        <p:nvSpPr>
          <p:cNvPr id="35" name="Oval 34" descr="Bullseye with solid fill"/>
          <p:cNvSpPr/>
          <p:nvPr/>
        </p:nvSpPr>
        <p:spPr>
          <a:xfrm>
            <a:off x="6255198" y="6375177"/>
            <a:ext cx="980135" cy="980135"/>
          </a:xfrm>
          <a:prstGeom prst="ellipse">
            <a:avLst/>
          </a:prstGeom>
          <a:blipFill>
            <a:blip r:embed="rId7">
              <a:extLst>
                <a:ext uri="{96DAC541-7B7A-43D3-8B79-37D633B846F1}">
                  <asvg:svgBlip xmlns:asvg="http://schemas.microsoft.com/office/drawing/2016/SVG/main" r:embed="rId8"/>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36" name="Straight Connector 35"/>
          <p:cNvSpPr/>
          <p:nvPr/>
        </p:nvSpPr>
        <p:spPr>
          <a:xfrm>
            <a:off x="1983156" y="7688941"/>
            <a:ext cx="4388333"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37" name="Oval 36"/>
          <p:cNvSpPr/>
          <p:nvPr/>
        </p:nvSpPr>
        <p:spPr>
          <a:xfrm>
            <a:off x="5535926" y="7527259"/>
            <a:ext cx="980135" cy="980135"/>
          </a:xfrm>
          <a:prstGeom prst="ellipse">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39" name="Oval 38" descr="Bullseye with solid fill"/>
          <p:cNvSpPr/>
          <p:nvPr/>
        </p:nvSpPr>
        <p:spPr>
          <a:xfrm>
            <a:off x="5512969" y="7527259"/>
            <a:ext cx="980135" cy="980135"/>
          </a:xfrm>
          <a:prstGeom prst="ellipse">
            <a:avLst/>
          </a:prstGeom>
          <a:blipFill>
            <a:blip r:embed="rId7">
              <a:extLst>
                <a:ext uri="{96DAC541-7B7A-43D3-8B79-37D633B846F1}">
                  <asvg:svgBlip xmlns:asvg="http://schemas.microsoft.com/office/drawing/2016/SVG/main" r:embed="rId8"/>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IN" dirty="0"/>
          </a:p>
        </p:txBody>
      </p:sp>
      <p:sp>
        <p:nvSpPr>
          <p:cNvPr id="40" name="Rectangle 39"/>
          <p:cNvSpPr/>
          <p:nvPr/>
        </p:nvSpPr>
        <p:spPr>
          <a:xfrm>
            <a:off x="6645883" y="5256694"/>
            <a:ext cx="8142148" cy="10394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en-US" sz="2400" dirty="0"/>
              <a:t>Monitor motor voltage continuously using a voltage divider circuit to detect abnormal electrical conditions.</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29894" y="7676502"/>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3258211" y="190500"/>
            <a:ext cx="10439400" cy="3432735"/>
          </a:xfrm>
          <a:prstGeom prst="rect">
            <a:avLst/>
          </a:prstGeom>
        </p:spPr>
        <p:txBody>
          <a:bodyPr wrap="square" lIns="0" tIns="0" rIns="0" bIns="0" rtlCol="0" anchor="t">
            <a:spAutoFit/>
          </a:bodyPr>
          <a:lstStyle/>
          <a:p>
            <a:pPr algn="ctr">
              <a:lnSpc>
                <a:spcPts val="9235"/>
              </a:lnSpc>
              <a:spcBef>
                <a:spcPct val="0"/>
              </a:spcBef>
              <a:defRPr/>
            </a:pPr>
            <a:r>
              <a:rPr lang="en-US" sz="6600" b="1" dirty="0">
                <a:solidFill>
                  <a:schemeClr val="bg1"/>
                </a:solidFill>
              </a:rPr>
              <a:t>Existing Systems &amp; Their Main Drawbacks</a:t>
            </a:r>
          </a:p>
          <a:p>
            <a:pPr marL="0" marR="0" lvl="0" indent="0" algn="ctr" defTabSz="914400" rtl="0" eaLnBrk="1" fontAlgn="auto" latinLnBrk="0" hangingPunct="1">
              <a:lnSpc>
                <a:spcPts val="9235"/>
              </a:lnSpc>
              <a:spcBef>
                <a:spcPct val="0"/>
              </a:spcBef>
              <a:spcAft>
                <a:spcPts val="0"/>
              </a:spcAft>
              <a:buClrTx/>
              <a:buSzTx/>
              <a:buFontTx/>
              <a:buNone/>
              <a:defRPr/>
            </a:pPr>
            <a:endParaRPr kumimoji="0" lang="en-US" sz="6595" b="0" i="0" u="none" strike="noStrike" kern="1200" cap="none" spc="0" normalizeH="0" baseline="0" noProof="0" dirty="0">
              <a:ln>
                <a:noFill/>
              </a:ln>
              <a:solidFill>
                <a:schemeClr val="bg1"/>
              </a:solidFill>
              <a:effectLst/>
              <a:uLnTx/>
              <a:uFillTx/>
              <a:latin typeface="Squada One" panose="02000000000000000000"/>
              <a:ea typeface="Squada One" panose="02000000000000000000"/>
              <a:cs typeface="Squada One" panose="02000000000000000000"/>
              <a:sym typeface="Squada One" panose="02000000000000000000"/>
            </a:endParaRPr>
          </a:p>
        </p:txBody>
      </p:sp>
      <p:sp>
        <p:nvSpPr>
          <p:cNvPr id="9" name="Freeform 9"/>
          <p:cNvSpPr/>
          <p:nvPr/>
        </p:nvSpPr>
        <p:spPr>
          <a:xfrm>
            <a:off x="-1535655" y="-155328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aphicFrame>
        <p:nvGraphicFramePr>
          <p:cNvPr id="5" name="Diagram 4"/>
          <p:cNvGraphicFramePr/>
          <p:nvPr>
            <p:extLst>
              <p:ext uri="{D42A27DB-BD31-4B8C-83A1-F6EECF244321}">
                <p14:modId xmlns:p14="http://schemas.microsoft.com/office/powerpoint/2010/main" val="2382046754"/>
              </p:ext>
            </p:extLst>
          </p:nvPr>
        </p:nvGraphicFramePr>
        <p:xfrm>
          <a:off x="1238911" y="3086100"/>
          <a:ext cx="14478000" cy="641104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8" name="TextBox 17"/>
          <p:cNvSpPr txBox="1"/>
          <p:nvPr/>
        </p:nvSpPr>
        <p:spPr>
          <a:xfrm>
            <a:off x="5146623" y="239832"/>
            <a:ext cx="9906000" cy="1015663"/>
          </a:xfrm>
          <a:prstGeom prst="rect">
            <a:avLst/>
          </a:prstGeom>
          <a:noFill/>
        </p:spPr>
        <p:txBody>
          <a:bodyPr wrap="square" rtlCol="0">
            <a:spAutoFit/>
          </a:bodyPr>
          <a:lstStyle/>
          <a:p>
            <a:r>
              <a:rPr lang="en-IN" sz="6000" b="1" dirty="0">
                <a:solidFill>
                  <a:schemeClr val="bg1"/>
                </a:solidFill>
                <a:latin typeface="Times New Roman" panose="02020603050405020304" pitchFamily="18" charset="0"/>
                <a:cs typeface="Times New Roman" panose="02020603050405020304" pitchFamily="18" charset="0"/>
              </a:rPr>
              <a:t>PROPOSED SYSTEM</a:t>
            </a:r>
          </a:p>
        </p:txBody>
      </p:sp>
      <p:sp>
        <p:nvSpPr>
          <p:cNvPr id="19" name="Oval 18"/>
          <p:cNvSpPr/>
          <p:nvPr/>
        </p:nvSpPr>
        <p:spPr>
          <a:xfrm>
            <a:off x="6477000" y="3186993"/>
            <a:ext cx="3952274" cy="4478727"/>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20" name="Rectangle: Rounded Corners 19"/>
          <p:cNvSpPr/>
          <p:nvPr/>
        </p:nvSpPr>
        <p:spPr>
          <a:xfrm>
            <a:off x="441960" y="1688946"/>
            <a:ext cx="6613837" cy="174678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bg1"/>
                </a:solidFill>
                <a:latin typeface="Times New Roman" panose="02020603050405020304" pitchFamily="18" charset="0"/>
                <a:cs typeface="Times New Roman" panose="02020603050405020304" pitchFamily="18" charset="0"/>
              </a:rPr>
              <a:t> </a:t>
            </a:r>
            <a:r>
              <a:rPr lang="en-US" altLang="en-US" sz="2400" b="1"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AI-Based Sound Analysis </a:t>
            </a:r>
            <a:r>
              <a:rPr lang="en-US" altLang="en-US" sz="2400" dirty="0">
                <a:solidFill>
                  <a:schemeClr val="bg1"/>
                </a:solidFill>
                <a:latin typeface="Times New Roman" panose="02020603050405020304" pitchFamily="18" charset="0"/>
                <a:cs typeface="Times New Roman" panose="02020603050405020304" pitchFamily="18" charset="0"/>
              </a:rPr>
              <a:t>– Utilizes a I2S microphone and AI model deployed via Edge Impulse to detect and classify motor sounds as either normal or defective for early fault detection.</a:t>
            </a:r>
          </a:p>
        </p:txBody>
      </p:sp>
      <p:sp>
        <p:nvSpPr>
          <p:cNvPr id="21" name="Rectangle: Rounded Corners 20"/>
          <p:cNvSpPr/>
          <p:nvPr/>
        </p:nvSpPr>
        <p:spPr>
          <a:xfrm>
            <a:off x="10286999" y="1827898"/>
            <a:ext cx="7110563" cy="184183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b="1"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ESP-NOW Communication &amp; Control </a:t>
            </a:r>
            <a:r>
              <a:rPr lang="en-US" altLang="en-US" sz="2400" dirty="0">
                <a:latin typeface="Times New Roman" panose="02020603050405020304" pitchFamily="18" charset="0"/>
                <a:cs typeface="Times New Roman" panose="02020603050405020304" pitchFamily="18" charset="0"/>
              </a:rPr>
              <a:t>– Employs  ESP32 modules for wireless control and communication. A microswitch on the transmitter triggers the relay on the receiver to start the motor.</a:t>
            </a:r>
          </a:p>
        </p:txBody>
      </p:sp>
      <p:sp>
        <p:nvSpPr>
          <p:cNvPr id="22" name="Rectangle: Rounded Corners 21"/>
          <p:cNvSpPr/>
          <p:nvPr/>
        </p:nvSpPr>
        <p:spPr>
          <a:xfrm>
            <a:off x="104174" y="4299708"/>
            <a:ext cx="5958840" cy="1886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Times New Roman" panose="02020603050405020304" pitchFamily="18" charset="0"/>
              <a:cs typeface="Times New Roman" panose="02020603050405020304" pitchFamily="18" charset="0"/>
            </a:endParaRPr>
          </a:p>
        </p:txBody>
      </p:sp>
      <p:sp>
        <p:nvSpPr>
          <p:cNvPr id="26" name="Rectangle 4"/>
          <p:cNvSpPr>
            <a:spLocks noChangeArrowheads="1"/>
          </p:cNvSpPr>
          <p:nvPr/>
        </p:nvSpPr>
        <p:spPr bwMode="auto">
          <a:xfrm>
            <a:off x="251460" y="4537634"/>
            <a:ext cx="5669280" cy="1568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pPr>
            <a:r>
              <a:rPr kumimoji="0" lang="en-US" altLang="en-US" sz="2400" b="0" i="0" u="none" strike="noStrike" cap="none" normalizeH="0" baseline="0"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Voltage  and</a:t>
            </a:r>
            <a:r>
              <a:rPr kumimoji="0" lang="en-US" altLang="en-US" sz="2400" b="1" i="0" u="none" strike="noStrike" cap="none" normalizeH="0"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current </a:t>
            </a:r>
            <a:r>
              <a:rPr kumimoji="0" lang="en-US" altLang="en-US" sz="2400" b="1" i="0" u="none" strike="noStrike" cap="none" normalizeH="0" baseline="0"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Monitoring</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 Uses a voltage divider circuit to measure real-time motor voltage and current to  detect abnormalities in electrical performance.</a:t>
            </a:r>
          </a:p>
        </p:txBody>
      </p:sp>
      <p:sp>
        <p:nvSpPr>
          <p:cNvPr id="29" name="Rectangle: Rounded Corners 28"/>
          <p:cNvSpPr/>
          <p:nvPr/>
        </p:nvSpPr>
        <p:spPr>
          <a:xfrm>
            <a:off x="570989" y="7412269"/>
            <a:ext cx="6484807" cy="18338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b="1"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Predictive Maintenance </a:t>
            </a:r>
            <a:r>
              <a:rPr lang="en-US" altLang="en-US" sz="2400" dirty="0">
                <a:latin typeface="Times New Roman" panose="02020603050405020304" pitchFamily="18" charset="0"/>
                <a:cs typeface="Times New Roman" panose="02020603050405020304" pitchFamily="18" charset="0"/>
              </a:rPr>
              <a:t>– Supports fault prediction and condition-based maintenance to reduce downtime, lower costs, and improve operational safety.</a:t>
            </a:r>
          </a:p>
        </p:txBody>
      </p:sp>
      <p:sp>
        <p:nvSpPr>
          <p:cNvPr id="30" name="Rectangle: Rounded Corners 29"/>
          <p:cNvSpPr/>
          <p:nvPr/>
        </p:nvSpPr>
        <p:spPr>
          <a:xfrm>
            <a:off x="10024048" y="7385877"/>
            <a:ext cx="6805440" cy="1886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 Cost Efficiency</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Helps industries </a:t>
            </a:r>
            <a:r>
              <a:rPr lang="en-US" sz="2400" b="1" dirty="0">
                <a:latin typeface="Times New Roman" panose="02020603050405020304" pitchFamily="18" charset="0"/>
                <a:cs typeface="Times New Roman" panose="02020603050405020304" pitchFamily="18" charset="0"/>
              </a:rPr>
              <a:t>prevent failures, reduce downtime, lower maintenance costs, and improve workplace safety</a:t>
            </a: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cxnSp>
        <p:nvCxnSpPr>
          <p:cNvPr id="32" name="Straight Connector 31"/>
          <p:cNvCxnSpPr/>
          <p:nvPr/>
        </p:nvCxnSpPr>
        <p:spPr>
          <a:xfrm flipV="1">
            <a:off x="9883514" y="3482924"/>
            <a:ext cx="545760" cy="478439"/>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9804356" y="7039090"/>
            <a:ext cx="352038" cy="400234"/>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66" idx="1"/>
          </p:cNvCxnSpPr>
          <p:nvPr/>
        </p:nvCxnSpPr>
        <p:spPr>
          <a:xfrm flipV="1">
            <a:off x="10422113" y="5361158"/>
            <a:ext cx="528930" cy="22843"/>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19" idx="1"/>
          </p:cNvCxnSpPr>
          <p:nvPr/>
        </p:nvCxnSpPr>
        <p:spPr>
          <a:xfrm flipH="1" flipV="1">
            <a:off x="6614160" y="3268045"/>
            <a:ext cx="441637" cy="57484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19" idx="2"/>
          </p:cNvCxnSpPr>
          <p:nvPr/>
        </p:nvCxnSpPr>
        <p:spPr>
          <a:xfrm>
            <a:off x="5506754" y="5399966"/>
            <a:ext cx="970246" cy="26391"/>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658181" y="6957599"/>
            <a:ext cx="397615" cy="584650"/>
          </a:xfrm>
          <a:prstGeom prst="line">
            <a:avLst/>
          </a:prstGeom>
          <a:ln w="57150"/>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10951043" y="4357782"/>
            <a:ext cx="6446520" cy="2006752"/>
            <a:chOff x="0" y="795"/>
            <a:chExt cx="6172199" cy="1218399"/>
          </a:xfrm>
        </p:grpSpPr>
        <p:sp>
          <p:nvSpPr>
            <p:cNvPr id="66" name="Rectangle: Rounded Corners 65"/>
            <p:cNvSpPr/>
            <p:nvPr/>
          </p:nvSpPr>
          <p:spPr>
            <a:xfrm>
              <a:off x="0" y="795"/>
              <a:ext cx="6172199" cy="1218399"/>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7" name="Rectangle: Rounded Corners 4"/>
            <p:cNvSpPr txBox="1"/>
            <p:nvPr/>
          </p:nvSpPr>
          <p:spPr>
            <a:xfrm>
              <a:off x="59477" y="60272"/>
              <a:ext cx="6053245" cy="10994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altLang="en-US" sz="2400" b="1" kern="1200" dirty="0">
                  <a:ln/>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Automated Alerts &amp; Notifications </a:t>
              </a:r>
              <a:r>
                <a:rPr lang="en-US" altLang="en-US" sz="2400" kern="1200" dirty="0">
                  <a:latin typeface="Times New Roman" panose="02020603050405020304" pitchFamily="18" charset="0"/>
                  <a:cs typeface="Times New Roman" panose="02020603050405020304" pitchFamily="18" charset="0"/>
                </a:rPr>
                <a:t>– Activates a buzzer for immediate local alerts when a defect is detected; can be extended to include mobile notifications.</a:t>
              </a: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animBg="1"/>
      <p:bldP spid="21" grpId="0" bldLvl="0" animBg="1"/>
      <p:bldP spid="22" grpId="0" animBg="1"/>
      <p:bldP spid="26" grpId="0" bldLvl="0" animBg="1"/>
      <p:bldP spid="29" grpId="0" animBg="1"/>
      <p:bldP spid="3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4511520" y="197408"/>
            <a:ext cx="8686800" cy="1179810"/>
          </a:xfrm>
          <a:prstGeom prst="rect">
            <a:avLst/>
          </a:prstGeom>
        </p:spPr>
        <p:txBody>
          <a:bodyPr wrap="square" lIns="0" tIns="0" rIns="0" bIns="0" rtlCol="0" anchor="t">
            <a:spAutoFit/>
          </a:bodyPr>
          <a:lstStyle/>
          <a:p>
            <a:pPr marL="0" marR="0" lvl="0" indent="0" algn="ctr" defTabSz="914400" rtl="0" eaLnBrk="1" fontAlgn="auto" latinLnBrk="0" hangingPunct="1">
              <a:lnSpc>
                <a:spcPts val="9235"/>
              </a:lnSpc>
              <a:spcBef>
                <a:spcPct val="0"/>
              </a:spcBef>
              <a:spcAft>
                <a:spcPts val="0"/>
              </a:spcAft>
              <a:buClrTx/>
              <a:buSzTx/>
              <a:buFontTx/>
              <a:buNone/>
              <a:defRPr/>
            </a:pPr>
            <a:r>
              <a:rPr lang="en-US" sz="8800" dirty="0">
                <a:solidFill>
                  <a:srgbClr val="FFFFFF"/>
                </a:solidFill>
                <a:latin typeface="Squada One" panose="02000000000000000000"/>
                <a:ea typeface="Squada One" panose="02000000000000000000"/>
                <a:cs typeface="Squada One" panose="02000000000000000000"/>
                <a:sym typeface="Squada One" panose="02000000000000000000"/>
              </a:rPr>
              <a:t>Block Diagram</a:t>
            </a:r>
            <a:endParaRPr kumimoji="0" lang="en-US" sz="8800" b="0" i="0" u="none" strike="noStrike" kern="1200" cap="none" spc="0" normalizeH="0" baseline="0" noProof="0" dirty="0">
              <a:ln>
                <a:noFill/>
              </a:ln>
              <a:solidFill>
                <a:srgbClr val="FFFFFF"/>
              </a:solidFill>
              <a:effectLst/>
              <a:uLnTx/>
              <a:uFillTx/>
              <a:latin typeface="Squada One" panose="02000000000000000000"/>
              <a:ea typeface="Squada One" panose="02000000000000000000"/>
              <a:cs typeface="Squada One" panose="02000000000000000000"/>
              <a:sym typeface="Squada One" panose="02000000000000000000"/>
            </a:endParaRPr>
          </a:p>
        </p:txBody>
      </p:sp>
      <p:sp>
        <p:nvSpPr>
          <p:cNvPr id="9" name="Freeform 9"/>
          <p:cNvSpPr/>
          <p:nvPr/>
        </p:nvSpPr>
        <p:spPr>
          <a:xfrm>
            <a:off x="-1718267" y="-1796766"/>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2" name="Picture 1">
            <a:extLst>
              <a:ext uri="{FF2B5EF4-FFF2-40B4-BE49-F238E27FC236}">
                <a16:creationId xmlns:a16="http://schemas.microsoft.com/office/drawing/2014/main" id="{FC89DD6B-FF2B-A9E7-1856-D49DEFAE90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94193" y="1502294"/>
            <a:ext cx="11934502" cy="843454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a:extLst>
            <a:ext uri="{FF2B5EF4-FFF2-40B4-BE49-F238E27FC236}">
              <a16:creationId xmlns:a16="http://schemas.microsoft.com/office/drawing/2014/main" id="{86269068-6492-7543-C2D9-84EB6E4FF1DF}"/>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F9879B10-8C26-F200-76D4-B569E0B66A43}"/>
              </a:ext>
            </a:extLst>
          </p:cNvPr>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a:extLst>
              <a:ext uri="{FF2B5EF4-FFF2-40B4-BE49-F238E27FC236}">
                <a16:creationId xmlns:a16="http://schemas.microsoft.com/office/drawing/2014/main" id="{37184F02-490B-A018-0F3B-C645840CB00D}"/>
              </a:ext>
            </a:extLst>
          </p:cNvPr>
          <p:cNvSpPr/>
          <p:nvPr/>
        </p:nvSpPr>
        <p:spPr>
          <a:xfrm>
            <a:off x="180919" y="727724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TextBox 8">
            <a:extLst>
              <a:ext uri="{FF2B5EF4-FFF2-40B4-BE49-F238E27FC236}">
                <a16:creationId xmlns:a16="http://schemas.microsoft.com/office/drawing/2014/main" id="{72984535-E113-2029-44A8-8C4A0DD59128}"/>
              </a:ext>
            </a:extLst>
          </p:cNvPr>
          <p:cNvSpPr txBox="1"/>
          <p:nvPr/>
        </p:nvSpPr>
        <p:spPr>
          <a:xfrm>
            <a:off x="2739545" y="59650"/>
            <a:ext cx="3918585" cy="603885"/>
          </a:xfrm>
          <a:prstGeom prst="rect">
            <a:avLst/>
          </a:prstGeom>
        </p:spPr>
        <p:txBody>
          <a:bodyPr lIns="0" tIns="0" rIns="0" bIns="0" rtlCol="0" anchor="t">
            <a:noAutofit/>
          </a:bodyPr>
          <a:lstStyle/>
          <a:p>
            <a:pPr marL="0" marR="0" lvl="0" indent="0" algn="ctr" defTabSz="914400" rtl="0" eaLnBrk="1" fontAlgn="auto" latinLnBrk="0" hangingPunct="1">
              <a:lnSpc>
                <a:spcPts val="9235"/>
              </a:lnSpc>
              <a:spcBef>
                <a:spcPct val="0"/>
              </a:spcBef>
              <a:spcAft>
                <a:spcPts val="0"/>
              </a:spcAft>
              <a:buClrTx/>
              <a:buSzTx/>
              <a:buFontTx/>
              <a:buNone/>
              <a:defRPr/>
            </a:pPr>
            <a:r>
              <a:rPr lang="en-US" sz="4400" b="1" dirty="0">
                <a:solidFill>
                  <a:srgbClr val="FFFFFF"/>
                </a:solidFill>
                <a:latin typeface="Times New Roman" panose="02020603050405020304" pitchFamily="18" charset="0"/>
                <a:ea typeface="Squada One" panose="02000000000000000000"/>
                <a:cs typeface="Times New Roman" panose="02020603050405020304" pitchFamily="18" charset="0"/>
                <a:sym typeface="Squada One" panose="02000000000000000000"/>
              </a:rPr>
              <a:t>FLOW CHART</a:t>
            </a:r>
            <a:endParaRPr kumimoji="0" lang="en-US" sz="4400" b="1" i="0" u="none" strike="noStrike" kern="1200" cap="none" spc="0" normalizeH="0" baseline="0" noProof="0" dirty="0">
              <a:ln>
                <a:noFill/>
              </a:ln>
              <a:solidFill>
                <a:srgbClr val="FFFFFF"/>
              </a:solidFill>
              <a:effectLst/>
              <a:uLnTx/>
              <a:uFillTx/>
              <a:latin typeface="Times New Roman" panose="02020603050405020304" pitchFamily="18" charset="0"/>
              <a:ea typeface="Squada One" panose="02000000000000000000"/>
              <a:cs typeface="Times New Roman" panose="02020603050405020304" pitchFamily="18" charset="0"/>
              <a:sym typeface="Squada One" panose="02000000000000000000"/>
            </a:endParaRPr>
          </a:p>
        </p:txBody>
      </p:sp>
      <p:sp>
        <p:nvSpPr>
          <p:cNvPr id="9" name="Freeform 9">
            <a:extLst>
              <a:ext uri="{FF2B5EF4-FFF2-40B4-BE49-F238E27FC236}">
                <a16:creationId xmlns:a16="http://schemas.microsoft.com/office/drawing/2014/main" id="{A4881C2D-8BDE-9834-9A95-C3DD9F804131}"/>
              </a:ext>
            </a:extLst>
          </p:cNvPr>
          <p:cNvSpPr/>
          <p:nvPr/>
        </p:nvSpPr>
        <p:spPr>
          <a:xfrm>
            <a:off x="-1600425" y="-1943173"/>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a:extLst>
              <a:ext uri="{FF2B5EF4-FFF2-40B4-BE49-F238E27FC236}">
                <a16:creationId xmlns:a16="http://schemas.microsoft.com/office/drawing/2014/main" id="{2AF640C6-5DD9-854E-13B6-931A84E6A125}"/>
              </a:ext>
            </a:extLst>
          </p:cNvPr>
          <p:cNvSpPr/>
          <p:nvPr/>
        </p:nvSpPr>
        <p:spPr>
          <a:xfrm>
            <a:off x="16230433" y="803909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Oval 6">
            <a:extLst>
              <a:ext uri="{FF2B5EF4-FFF2-40B4-BE49-F238E27FC236}">
                <a16:creationId xmlns:a16="http://schemas.microsoft.com/office/drawing/2014/main" id="{8F0CF46E-D173-43B1-7543-C2CB0FF3EBC7}"/>
              </a:ext>
            </a:extLst>
          </p:cNvPr>
          <p:cNvSpPr/>
          <p:nvPr/>
        </p:nvSpPr>
        <p:spPr>
          <a:xfrm>
            <a:off x="7276084" y="876578"/>
            <a:ext cx="1907032" cy="740549"/>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Times New Roman" panose="02020603050405020304" pitchFamily="18" charset="0"/>
                <a:cs typeface="Times New Roman" panose="02020603050405020304" pitchFamily="18" charset="0"/>
              </a:rPr>
              <a:t>Start</a:t>
            </a:r>
          </a:p>
        </p:txBody>
      </p:sp>
      <p:cxnSp>
        <p:nvCxnSpPr>
          <p:cNvPr id="15" name="Straight Arrow Connector 14">
            <a:extLst>
              <a:ext uri="{FF2B5EF4-FFF2-40B4-BE49-F238E27FC236}">
                <a16:creationId xmlns:a16="http://schemas.microsoft.com/office/drawing/2014/main" id="{E5F97CD8-F77A-30EC-FC23-EF8419040275}"/>
              </a:ext>
            </a:extLst>
          </p:cNvPr>
          <p:cNvCxnSpPr>
            <a:stCxn id="7" idx="4"/>
          </p:cNvCxnSpPr>
          <p:nvPr/>
        </p:nvCxnSpPr>
        <p:spPr>
          <a:xfrm>
            <a:off x="8229600" y="1616492"/>
            <a:ext cx="0" cy="4978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Flowchart: Process 17">
            <a:extLst>
              <a:ext uri="{FF2B5EF4-FFF2-40B4-BE49-F238E27FC236}">
                <a16:creationId xmlns:a16="http://schemas.microsoft.com/office/drawing/2014/main" id="{95F2080C-3E26-287C-5D42-064FC962B238}"/>
              </a:ext>
            </a:extLst>
          </p:cNvPr>
          <p:cNvSpPr/>
          <p:nvPr/>
        </p:nvSpPr>
        <p:spPr>
          <a:xfrm>
            <a:off x="5163826" y="2171873"/>
            <a:ext cx="6230560" cy="806115"/>
          </a:xfrm>
          <a:prstGeom prst="flowChartProcess">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Times New Roman" panose="02020603050405020304" pitchFamily="18" charset="0"/>
                <a:cs typeface="Times New Roman" panose="02020603050405020304" pitchFamily="18" charset="0"/>
              </a:rPr>
              <a:t>Micro Switch Pressed</a:t>
            </a:r>
            <a:endParaRPr lang="en-IN" altLang="en-US" sz="2400" dirty="0">
              <a:solidFill>
                <a:schemeClr val="tx1"/>
              </a:solidFill>
              <a:latin typeface="Times New Roman" panose="02020603050405020304" pitchFamily="18" charset="0"/>
              <a:cs typeface="Times New Roman" panose="02020603050405020304" pitchFamily="18" charset="0"/>
            </a:endParaRPr>
          </a:p>
        </p:txBody>
      </p:sp>
      <p:sp>
        <p:nvSpPr>
          <p:cNvPr id="19" name="Flowchart: Process 18">
            <a:extLst>
              <a:ext uri="{FF2B5EF4-FFF2-40B4-BE49-F238E27FC236}">
                <a16:creationId xmlns:a16="http://schemas.microsoft.com/office/drawing/2014/main" id="{7FA25A36-AFA7-2290-30AC-AE8781417BED}"/>
              </a:ext>
            </a:extLst>
          </p:cNvPr>
          <p:cNvSpPr/>
          <p:nvPr/>
        </p:nvSpPr>
        <p:spPr>
          <a:xfrm>
            <a:off x="5181576" y="3550956"/>
            <a:ext cx="6096000" cy="762000"/>
          </a:xfrm>
          <a:prstGeom prst="flowChartProcess">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Times New Roman" panose="02020603050405020304" pitchFamily="18" charset="0"/>
                <a:cs typeface="Times New Roman" panose="02020603050405020304" pitchFamily="18" charset="0"/>
              </a:rPr>
              <a:t>Activates Relay Module</a:t>
            </a:r>
          </a:p>
        </p:txBody>
      </p:sp>
      <p:sp>
        <p:nvSpPr>
          <p:cNvPr id="20" name="Flowchart: Process 19">
            <a:extLst>
              <a:ext uri="{FF2B5EF4-FFF2-40B4-BE49-F238E27FC236}">
                <a16:creationId xmlns:a16="http://schemas.microsoft.com/office/drawing/2014/main" id="{4B29DC45-2058-6579-DAAC-069B84A61963}"/>
              </a:ext>
            </a:extLst>
          </p:cNvPr>
          <p:cNvSpPr/>
          <p:nvPr/>
        </p:nvSpPr>
        <p:spPr>
          <a:xfrm>
            <a:off x="5163766" y="4898218"/>
            <a:ext cx="6096000" cy="762000"/>
          </a:xfrm>
          <a:prstGeom prst="flowChartProcess">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Times New Roman" panose="02020603050405020304" pitchFamily="18" charset="0"/>
                <a:cs typeface="Times New Roman" panose="02020603050405020304" pitchFamily="18" charset="0"/>
              </a:rPr>
              <a:t>Motor Turns ON</a:t>
            </a:r>
          </a:p>
        </p:txBody>
      </p:sp>
      <p:sp>
        <p:nvSpPr>
          <p:cNvPr id="24" name="Flowchart: Process 23">
            <a:extLst>
              <a:ext uri="{FF2B5EF4-FFF2-40B4-BE49-F238E27FC236}">
                <a16:creationId xmlns:a16="http://schemas.microsoft.com/office/drawing/2014/main" id="{E66001AC-0BBA-2E16-B1B6-A155A95CD3C6}"/>
              </a:ext>
            </a:extLst>
          </p:cNvPr>
          <p:cNvSpPr/>
          <p:nvPr/>
        </p:nvSpPr>
        <p:spPr>
          <a:xfrm>
            <a:off x="10766542" y="6173614"/>
            <a:ext cx="3918418" cy="843283"/>
          </a:xfrm>
          <a:prstGeom prst="flowChartProcess">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Times New Roman" panose="02020603050405020304" pitchFamily="18" charset="0"/>
                <a:cs typeface="Times New Roman" panose="02020603050405020304" pitchFamily="18" charset="0"/>
              </a:rPr>
              <a:t> Motor Sound </a:t>
            </a:r>
            <a:r>
              <a:rPr lang="en-IN" altLang="en-US" sz="2400" dirty="0">
                <a:solidFill>
                  <a:schemeClr val="tx1"/>
                </a:solidFill>
                <a:latin typeface="Times New Roman" panose="02020603050405020304" pitchFamily="18" charset="0"/>
                <a:cs typeface="Times New Roman" panose="02020603050405020304" pitchFamily="18" charset="0"/>
              </a:rPr>
              <a:t>Analyzes </a:t>
            </a:r>
            <a:r>
              <a:rPr lang="en-US" altLang="en-US" sz="2400" dirty="0">
                <a:solidFill>
                  <a:schemeClr val="tx1"/>
                </a:solidFill>
                <a:latin typeface="Times New Roman" panose="02020603050405020304" pitchFamily="18" charset="0"/>
                <a:cs typeface="Times New Roman" panose="02020603050405020304" pitchFamily="18" charset="0"/>
              </a:rPr>
              <a:t>using Microphone</a:t>
            </a:r>
          </a:p>
        </p:txBody>
      </p:sp>
      <p:sp>
        <p:nvSpPr>
          <p:cNvPr id="2" name="Oval 1">
            <a:extLst>
              <a:ext uri="{FF2B5EF4-FFF2-40B4-BE49-F238E27FC236}">
                <a16:creationId xmlns:a16="http://schemas.microsoft.com/office/drawing/2014/main" id="{F14EC28F-D28A-919B-4170-7C234AFC52BF}"/>
              </a:ext>
            </a:extLst>
          </p:cNvPr>
          <p:cNvSpPr/>
          <p:nvPr/>
        </p:nvSpPr>
        <p:spPr>
          <a:xfrm>
            <a:off x="8686800" y="9772015"/>
            <a:ext cx="1534795" cy="478155"/>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Times New Roman" panose="02020603050405020304" pitchFamily="18" charset="0"/>
                <a:cs typeface="Times New Roman" panose="02020603050405020304" pitchFamily="18" charset="0"/>
              </a:rPr>
              <a:t>Stop</a:t>
            </a:r>
          </a:p>
        </p:txBody>
      </p:sp>
      <p:cxnSp>
        <p:nvCxnSpPr>
          <p:cNvPr id="6" name="Straight Arrow Connector 5">
            <a:extLst>
              <a:ext uri="{FF2B5EF4-FFF2-40B4-BE49-F238E27FC236}">
                <a16:creationId xmlns:a16="http://schemas.microsoft.com/office/drawing/2014/main" id="{32B09D7A-6F01-5000-1E98-35A30BD466F5}"/>
              </a:ext>
            </a:extLst>
          </p:cNvPr>
          <p:cNvCxnSpPr/>
          <p:nvPr/>
        </p:nvCxnSpPr>
        <p:spPr>
          <a:xfrm flipH="1">
            <a:off x="8227671" y="2781138"/>
            <a:ext cx="1905" cy="76200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F8A3CBC-9DE6-D256-C252-9927427BC073}"/>
              </a:ext>
            </a:extLst>
          </p:cNvPr>
          <p:cNvCxnSpPr/>
          <p:nvPr/>
        </p:nvCxnSpPr>
        <p:spPr>
          <a:xfrm>
            <a:off x="8219621" y="4365458"/>
            <a:ext cx="8020" cy="51070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8CD1D1A-A9E3-6A3D-BDAC-CE11151D4C0C}"/>
              </a:ext>
            </a:extLst>
          </p:cNvPr>
          <p:cNvCxnSpPr/>
          <p:nvPr/>
        </p:nvCxnSpPr>
        <p:spPr>
          <a:xfrm>
            <a:off x="8153527" y="5524557"/>
            <a:ext cx="1905" cy="6629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A539B49-48FD-BCA1-5A2A-037EB62FED25}"/>
              </a:ext>
            </a:extLst>
          </p:cNvPr>
          <p:cNvCxnSpPr>
            <a:stCxn id="13" idx="2"/>
          </p:cNvCxnSpPr>
          <p:nvPr/>
        </p:nvCxnSpPr>
        <p:spPr>
          <a:xfrm>
            <a:off x="9448926" y="8231807"/>
            <a:ext cx="0" cy="53530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A8B6006-59CE-1ED6-E32E-8D830EECE16A}"/>
              </a:ext>
            </a:extLst>
          </p:cNvPr>
          <p:cNvCxnSpPr>
            <a:endCxn id="2" idx="0"/>
          </p:cNvCxnSpPr>
          <p:nvPr/>
        </p:nvCxnSpPr>
        <p:spPr>
          <a:xfrm>
            <a:off x="9454640" y="9437199"/>
            <a:ext cx="1" cy="33503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8F118A5-32A5-3386-FEA5-5183B2D93A8A}"/>
              </a:ext>
            </a:extLst>
          </p:cNvPr>
          <p:cNvSpPr txBox="1"/>
          <p:nvPr/>
        </p:nvSpPr>
        <p:spPr>
          <a:xfrm>
            <a:off x="12496800" y="7962900"/>
            <a:ext cx="937895" cy="460375"/>
          </a:xfrm>
          <a:prstGeom prst="rect">
            <a:avLst/>
          </a:prstGeom>
          <a:noFill/>
        </p:spPr>
        <p:txBody>
          <a:bodyPr wrap="square" rtlCol="0">
            <a:spAutoFit/>
          </a:bodyPr>
          <a:lstStyle/>
          <a:p>
            <a:r>
              <a:rPr lang="en-IN" sz="2400" dirty="0">
                <a:solidFill>
                  <a:schemeClr val="bg1"/>
                </a:solidFill>
              </a:rPr>
              <a:t>No</a:t>
            </a:r>
          </a:p>
        </p:txBody>
      </p:sp>
      <p:sp>
        <p:nvSpPr>
          <p:cNvPr id="23" name="TextBox 22">
            <a:extLst>
              <a:ext uri="{FF2B5EF4-FFF2-40B4-BE49-F238E27FC236}">
                <a16:creationId xmlns:a16="http://schemas.microsoft.com/office/drawing/2014/main" id="{914E1C2C-B064-5150-23B4-7A60C67CF43A}"/>
              </a:ext>
            </a:extLst>
          </p:cNvPr>
          <p:cNvSpPr txBox="1"/>
          <p:nvPr/>
        </p:nvSpPr>
        <p:spPr>
          <a:xfrm>
            <a:off x="7276084" y="8071152"/>
            <a:ext cx="496308" cy="461665"/>
          </a:xfrm>
          <a:prstGeom prst="rect">
            <a:avLst/>
          </a:prstGeom>
          <a:noFill/>
        </p:spPr>
        <p:txBody>
          <a:bodyPr wrap="square" rtlCol="0">
            <a:spAutoFit/>
          </a:bodyPr>
          <a:lstStyle/>
          <a:p>
            <a:endParaRPr lang="en-IN" sz="2400" dirty="0">
              <a:solidFill>
                <a:schemeClr val="bg1"/>
              </a:solidFill>
            </a:endParaRPr>
          </a:p>
        </p:txBody>
      </p:sp>
      <p:sp>
        <p:nvSpPr>
          <p:cNvPr id="28" name="TextBox 27">
            <a:extLst>
              <a:ext uri="{FF2B5EF4-FFF2-40B4-BE49-F238E27FC236}">
                <a16:creationId xmlns:a16="http://schemas.microsoft.com/office/drawing/2014/main" id="{F11A60DC-30E9-4651-627C-1C6D93352EC7}"/>
              </a:ext>
            </a:extLst>
          </p:cNvPr>
          <p:cNvSpPr txBox="1"/>
          <p:nvPr/>
        </p:nvSpPr>
        <p:spPr>
          <a:xfrm>
            <a:off x="8766175" y="8234680"/>
            <a:ext cx="706755" cy="351790"/>
          </a:xfrm>
          <a:prstGeom prst="rect">
            <a:avLst/>
          </a:prstGeom>
          <a:noFill/>
        </p:spPr>
        <p:txBody>
          <a:bodyPr wrap="square">
            <a:noAutofit/>
          </a:bodyPr>
          <a:lstStyle/>
          <a:p>
            <a:r>
              <a:rPr lang="en-IN" sz="2000" dirty="0">
                <a:solidFill>
                  <a:schemeClr val="bg1"/>
                </a:solidFill>
              </a:rPr>
              <a:t>Yes</a:t>
            </a:r>
          </a:p>
        </p:txBody>
      </p:sp>
      <p:sp>
        <p:nvSpPr>
          <p:cNvPr id="5" name="Flowchart: Process 4">
            <a:extLst>
              <a:ext uri="{FF2B5EF4-FFF2-40B4-BE49-F238E27FC236}">
                <a16:creationId xmlns:a16="http://schemas.microsoft.com/office/drawing/2014/main" id="{90F606AC-C99B-B02A-4D57-2D7D2FA92769}"/>
              </a:ext>
            </a:extLst>
          </p:cNvPr>
          <p:cNvSpPr/>
          <p:nvPr/>
        </p:nvSpPr>
        <p:spPr>
          <a:xfrm>
            <a:off x="2743146" y="6189808"/>
            <a:ext cx="6096000" cy="762000"/>
          </a:xfrm>
          <a:prstGeom prst="flowChartProcess">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Times New Roman" panose="02020603050405020304" pitchFamily="18" charset="0"/>
                <a:cs typeface="Times New Roman" panose="02020603050405020304" pitchFamily="18" charset="0"/>
              </a:rPr>
              <a:t>Read Motor Voltage and current</a:t>
            </a:r>
          </a:p>
        </p:txBody>
      </p:sp>
      <p:sp>
        <p:nvSpPr>
          <p:cNvPr id="12" name="Flowchart: Process 11">
            <a:extLst>
              <a:ext uri="{FF2B5EF4-FFF2-40B4-BE49-F238E27FC236}">
                <a16:creationId xmlns:a16="http://schemas.microsoft.com/office/drawing/2014/main" id="{27887AFF-B25A-1F48-3483-EFF494E33CF5}"/>
              </a:ext>
            </a:extLst>
          </p:cNvPr>
          <p:cNvSpPr/>
          <p:nvPr/>
        </p:nvSpPr>
        <p:spPr>
          <a:xfrm>
            <a:off x="8382000" y="8767445"/>
            <a:ext cx="2204085" cy="669925"/>
          </a:xfrm>
          <a:prstGeom prst="flowChartProcess">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altLang="en-US" sz="2400" dirty="0">
                <a:solidFill>
                  <a:schemeClr val="tx1"/>
                </a:solidFill>
                <a:latin typeface="Times New Roman" panose="02020603050405020304" pitchFamily="18" charset="0"/>
                <a:cs typeface="Times New Roman" panose="02020603050405020304" pitchFamily="18" charset="0"/>
              </a:rPr>
              <a:t>Buzzer on</a:t>
            </a:r>
          </a:p>
        </p:txBody>
      </p:sp>
      <p:sp>
        <p:nvSpPr>
          <p:cNvPr id="13" name="Flowchart: Decision 12">
            <a:extLst>
              <a:ext uri="{FF2B5EF4-FFF2-40B4-BE49-F238E27FC236}">
                <a16:creationId xmlns:a16="http://schemas.microsoft.com/office/drawing/2014/main" id="{70FAD149-A8E5-2CEB-ACB6-DD75470BF6E3}"/>
              </a:ext>
            </a:extLst>
          </p:cNvPr>
          <p:cNvSpPr/>
          <p:nvPr/>
        </p:nvSpPr>
        <p:spPr>
          <a:xfrm>
            <a:off x="8610600" y="7353300"/>
            <a:ext cx="1676400" cy="878205"/>
          </a:xfrm>
          <a:prstGeom prst="flowChartDecision">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IN" altLang="en-US" b="1">
                <a:solidFill>
                  <a:schemeClr val="tx1"/>
                </a:solidFill>
              </a:rPr>
              <a:t>if</a:t>
            </a:r>
          </a:p>
          <a:p>
            <a:pPr algn="ctr"/>
            <a:r>
              <a:rPr lang="en-IN" altLang="en-US" b="1">
                <a:solidFill>
                  <a:schemeClr val="tx1"/>
                </a:solidFill>
              </a:rPr>
              <a:t>Defected?</a:t>
            </a:r>
          </a:p>
        </p:txBody>
      </p:sp>
      <p:cxnSp>
        <p:nvCxnSpPr>
          <p:cNvPr id="31" name="Elbow Connector 30">
            <a:extLst>
              <a:ext uri="{FF2B5EF4-FFF2-40B4-BE49-F238E27FC236}">
                <a16:creationId xmlns:a16="http://schemas.microsoft.com/office/drawing/2014/main" id="{D0171C2C-7B85-1BA4-D01F-33CEBAE2E7F7}"/>
              </a:ext>
            </a:extLst>
          </p:cNvPr>
          <p:cNvCxnSpPr>
            <a:stCxn id="5" idx="2"/>
            <a:endCxn id="13" idx="1"/>
          </p:cNvCxnSpPr>
          <p:nvPr/>
        </p:nvCxnSpPr>
        <p:spPr>
          <a:xfrm rot="5400000" flipV="1">
            <a:off x="6780530" y="5962650"/>
            <a:ext cx="840740" cy="2819400"/>
          </a:xfrm>
          <a:prstGeom prst="bentConnector2">
            <a:avLst/>
          </a:prstGeom>
          <a:ln>
            <a:solidFill>
              <a:schemeClr val="bg1"/>
            </a:solidFill>
            <a:tailEnd type="arrow" w="med" len="med"/>
          </a:ln>
        </p:spPr>
        <p:style>
          <a:lnRef idx="3">
            <a:schemeClr val="accent1"/>
          </a:lnRef>
          <a:fillRef idx="0">
            <a:srgbClr val="FFFFFF"/>
          </a:fillRef>
          <a:effectRef idx="0">
            <a:srgbClr val="FFFFFF"/>
          </a:effectRef>
          <a:fontRef idx="minor">
            <a:schemeClr val="tx1"/>
          </a:fontRef>
        </p:style>
      </p:cxnSp>
      <p:cxnSp>
        <p:nvCxnSpPr>
          <p:cNvPr id="33" name="Elbow Connector 32">
            <a:extLst>
              <a:ext uri="{FF2B5EF4-FFF2-40B4-BE49-F238E27FC236}">
                <a16:creationId xmlns:a16="http://schemas.microsoft.com/office/drawing/2014/main" id="{E8F3D0F5-5347-1A18-9703-707D93A4AB05}"/>
              </a:ext>
            </a:extLst>
          </p:cNvPr>
          <p:cNvCxnSpPr>
            <a:stCxn id="24" idx="2"/>
            <a:endCxn id="13" idx="3"/>
          </p:cNvCxnSpPr>
          <p:nvPr/>
        </p:nvCxnSpPr>
        <p:spPr>
          <a:xfrm rot="5400000">
            <a:off x="11118533" y="6185218"/>
            <a:ext cx="775970" cy="2439035"/>
          </a:xfrm>
          <a:prstGeom prst="bentConnector2">
            <a:avLst/>
          </a:prstGeom>
          <a:ln>
            <a:solidFill>
              <a:schemeClr val="bg1"/>
            </a:solidFill>
            <a:tailEnd type="arrow" w="med" len="med"/>
          </a:ln>
        </p:spPr>
        <p:style>
          <a:lnRef idx="3">
            <a:schemeClr val="accent1"/>
          </a:lnRef>
          <a:fillRef idx="0">
            <a:srgbClr val="FFFFFF"/>
          </a:fillRef>
          <a:effectRef idx="0">
            <a:srgbClr val="FFFFFF"/>
          </a:effectRef>
          <a:fontRef idx="minor">
            <a:schemeClr val="tx1"/>
          </a:fontRef>
        </p:style>
      </p:cxnSp>
      <p:cxnSp>
        <p:nvCxnSpPr>
          <p:cNvPr id="22" name="Elbow Connector 21">
            <a:extLst>
              <a:ext uri="{FF2B5EF4-FFF2-40B4-BE49-F238E27FC236}">
                <a16:creationId xmlns:a16="http://schemas.microsoft.com/office/drawing/2014/main" id="{902969A0-0E33-61F9-C2CC-9FE6DAE2F772}"/>
              </a:ext>
            </a:extLst>
          </p:cNvPr>
          <p:cNvCxnSpPr/>
          <p:nvPr/>
        </p:nvCxnSpPr>
        <p:spPr>
          <a:xfrm rot="5400000" flipH="1">
            <a:off x="5807075" y="4605655"/>
            <a:ext cx="6985000" cy="266065"/>
          </a:xfrm>
          <a:prstGeom prst="bentConnector4">
            <a:avLst>
              <a:gd name="adj1" fmla="val -3405"/>
              <a:gd name="adj2" fmla="val -2396539"/>
            </a:avLst>
          </a:prstGeom>
          <a:ln>
            <a:solidFill>
              <a:schemeClr val="bg1"/>
            </a:solidFill>
            <a:tailEnd type="arrow" w="med" len="med"/>
          </a:ln>
        </p:spPr>
        <p:style>
          <a:lnRef idx="3">
            <a:schemeClr val="accent1"/>
          </a:lnRef>
          <a:fillRef idx="0">
            <a:srgbClr val="FFFFFF"/>
          </a:fillRef>
          <a:effectRef idx="0">
            <a:srgbClr val="FFFFFF"/>
          </a:effectRef>
          <a:fontRef idx="minor">
            <a:schemeClr val="tx1"/>
          </a:fontRef>
        </p:style>
      </p:cxnSp>
      <p:cxnSp>
        <p:nvCxnSpPr>
          <p:cNvPr id="11" name="Elbow Connector 10">
            <a:extLst>
              <a:ext uri="{FF2B5EF4-FFF2-40B4-BE49-F238E27FC236}">
                <a16:creationId xmlns:a16="http://schemas.microsoft.com/office/drawing/2014/main" id="{2F14AF1F-C5BE-F3D3-B533-92A714DFBAD8}"/>
              </a:ext>
            </a:extLst>
          </p:cNvPr>
          <p:cNvCxnSpPr>
            <a:endCxn id="24" idx="0"/>
          </p:cNvCxnSpPr>
          <p:nvPr/>
        </p:nvCxnSpPr>
        <p:spPr>
          <a:xfrm>
            <a:off x="8145780" y="5829300"/>
            <a:ext cx="4580255" cy="344170"/>
          </a:xfrm>
          <a:prstGeom prst="bentConnector2">
            <a:avLst/>
          </a:prstGeom>
          <a:ln>
            <a:solidFill>
              <a:schemeClr val="bg1"/>
            </a:solidFill>
            <a:tailEnd type="arrow" w="med" len="med"/>
          </a:ln>
        </p:spPr>
        <p:style>
          <a:lnRef idx="3">
            <a:schemeClr val="accent1"/>
          </a:lnRef>
          <a:fillRef idx="0">
            <a:srgbClr val="FFFFFF"/>
          </a:fillRef>
          <a:effectRef idx="0">
            <a:srgbClr val="FFFFFF"/>
          </a:effectRef>
          <a:fontRef idx="minor">
            <a:schemeClr val="tx1"/>
          </a:fontRef>
        </p:style>
      </p:cxnSp>
    </p:spTree>
    <p:extLst>
      <p:ext uri="{BB962C8B-B14F-4D97-AF65-F5344CB8AC3E}">
        <p14:creationId xmlns:p14="http://schemas.microsoft.com/office/powerpoint/2010/main" val="12971224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76235">
              <a:srgbClr val="05126D"/>
            </a:gs>
            <a:gs pos="85300">
              <a:srgbClr val="060B65"/>
            </a:gs>
            <a:gs pos="60800">
              <a:srgbClr val="041D7A"/>
            </a:gs>
            <a:gs pos="0">
              <a:srgbClr val="004AAD">
                <a:alpha val="100000"/>
              </a:srgbClr>
            </a:gs>
            <a:gs pos="100000">
              <a:srgbClr val="07005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flipH="1" flipV="1">
            <a:off x="15288105" y="327304"/>
            <a:ext cx="2648161" cy="2648161"/>
          </a:xfrm>
          <a:custGeom>
            <a:avLst/>
            <a:gdLst/>
            <a:ahLst/>
            <a:cxnLst/>
            <a:rect l="l" t="t" r="r" b="b"/>
            <a:pathLst>
              <a:path w="2648161" h="2648161">
                <a:moveTo>
                  <a:pt x="2648161" y="2648160"/>
                </a:moveTo>
                <a:lnTo>
                  <a:pt x="0" y="2648160"/>
                </a:lnTo>
                <a:lnTo>
                  <a:pt x="0" y="0"/>
                </a:lnTo>
                <a:lnTo>
                  <a:pt x="2648161" y="0"/>
                </a:lnTo>
                <a:lnTo>
                  <a:pt x="2648161" y="264816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351734" y="7311536"/>
            <a:ext cx="2648161" cy="2648161"/>
          </a:xfrm>
          <a:custGeom>
            <a:avLst/>
            <a:gdLst/>
            <a:ahLst/>
            <a:cxnLst/>
            <a:rect l="l" t="t" r="r" b="b"/>
            <a:pathLst>
              <a:path w="2648161" h="2648161">
                <a:moveTo>
                  <a:pt x="0" y="0"/>
                </a:moveTo>
                <a:lnTo>
                  <a:pt x="2648161" y="0"/>
                </a:lnTo>
                <a:lnTo>
                  <a:pt x="2648161" y="2648160"/>
                </a:lnTo>
                <a:lnTo>
                  <a:pt x="0" y="26481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52825" y="-2094938"/>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5653218" y="7653017"/>
            <a:ext cx="4140002" cy="4248137"/>
          </a:xfrm>
          <a:custGeom>
            <a:avLst/>
            <a:gdLst/>
            <a:ahLst/>
            <a:cxnLst/>
            <a:rect l="l" t="t" r="r" b="b"/>
            <a:pathLst>
              <a:path w="4140002" h="4248137">
                <a:moveTo>
                  <a:pt x="0" y="0"/>
                </a:moveTo>
                <a:lnTo>
                  <a:pt x="4140002" y="0"/>
                </a:lnTo>
                <a:lnTo>
                  <a:pt x="4140002" y="4248137"/>
                </a:lnTo>
                <a:lnTo>
                  <a:pt x="0" y="4248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 name="Text Box 1"/>
          <p:cNvSpPr txBox="1"/>
          <p:nvPr/>
        </p:nvSpPr>
        <p:spPr>
          <a:xfrm>
            <a:off x="6553200" y="495300"/>
            <a:ext cx="4175760" cy="995680"/>
          </a:xfrm>
          <a:prstGeom prst="rect">
            <a:avLst/>
          </a:prstGeom>
          <a:noFill/>
        </p:spPr>
        <p:txBody>
          <a:bodyPr wrap="square" rtlCol="0">
            <a:noAutofit/>
          </a:bodyPr>
          <a:lstStyle/>
          <a:p>
            <a:r>
              <a:rPr lang="en-IN" altLang="en-US" sz="7200" b="1">
                <a:solidFill>
                  <a:schemeClr val="bg1"/>
                </a:solidFill>
                <a:effectLst>
                  <a:outerShdw blurRad="38100" dist="19050" dir="2700000" algn="tl" rotWithShape="0">
                    <a:schemeClr val="dk1">
                      <a:alpha val="40000"/>
                    </a:schemeClr>
                  </a:outerShdw>
                </a:effectLst>
              </a:rPr>
              <a:t>Hardware</a:t>
            </a:r>
          </a:p>
        </p:txBody>
      </p:sp>
      <p:sp>
        <p:nvSpPr>
          <p:cNvPr id="5" name="Text Box 4"/>
          <p:cNvSpPr txBox="1"/>
          <p:nvPr/>
        </p:nvSpPr>
        <p:spPr>
          <a:xfrm>
            <a:off x="990600" y="1866900"/>
            <a:ext cx="12878435" cy="7768590"/>
          </a:xfrm>
          <a:prstGeom prst="rect">
            <a:avLst/>
          </a:prstGeom>
          <a:noFill/>
        </p:spPr>
        <p:txBody>
          <a:bodyPr wrap="square" rtlCol="0">
            <a:noAutofit/>
          </a:bodyPr>
          <a:lstStyle/>
          <a:p>
            <a:pPr algn="just">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 ESP32 (Transmitter Block)</a:t>
            </a:r>
          </a:p>
          <a:p>
            <a:pPr algn="just">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Function:</a:t>
            </a:r>
          </a:p>
          <a:p>
            <a:pPr indent="457200" algn="just">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The ESP32 microcontroller in the transmitter block acts as the brain of the input system. It monitors the state of the microswitch and wirelessly sends that data to the receiver module using the ESP-NOW protocol—a fast and connectionless communication method ideal for IoT applications.</a:t>
            </a:r>
          </a:p>
          <a:p>
            <a:pPr algn="just">
              <a:lnSpc>
                <a:spcPct val="100000"/>
              </a:lnSpc>
            </a:pPr>
            <a:endParaRPr lang="en-US" altLang="en-US" sz="3200" b="1">
              <a:solidFill>
                <a:schemeClr val="bg1"/>
              </a:solidFill>
              <a:latin typeface="Times New Roman" panose="02020603050405020304" pitchFamily="18" charset="0"/>
              <a:cs typeface="Times New Roman" panose="02020603050405020304" pitchFamily="18" charset="0"/>
            </a:endParaRPr>
          </a:p>
          <a:p>
            <a:pPr algn="just">
              <a:lnSpc>
                <a:spcPct val="100000"/>
              </a:lnSpc>
            </a:pPr>
            <a:r>
              <a:rPr lang="en-US" altLang="en-US" sz="3200" b="1">
                <a:solidFill>
                  <a:schemeClr val="bg1"/>
                </a:solidFill>
                <a:latin typeface="Times New Roman" panose="02020603050405020304" pitchFamily="18" charset="0"/>
                <a:cs typeface="Times New Roman" panose="02020603050405020304" pitchFamily="18" charset="0"/>
              </a:rPr>
              <a:t>Role:</a:t>
            </a:r>
          </a:p>
          <a:p>
            <a:pPr algn="just">
              <a:lnSpc>
                <a:spcPct val="100000"/>
              </a:lnSpc>
            </a:pPr>
            <a:endParaRPr lang="en-US" altLang="en-US" sz="3200">
              <a:solidFill>
                <a:schemeClr val="bg1"/>
              </a:solidFill>
              <a:latin typeface="Times New Roman" panose="02020603050405020304" pitchFamily="18" charset="0"/>
              <a:cs typeface="Times New Roman" panose="02020603050405020304" pitchFamily="18" charset="0"/>
            </a:endParaRPr>
          </a:p>
          <a:p>
            <a:pPr marL="457200" indent="-457200" algn="just">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Continuously monitors the microswitch GPIO pin to detect user interaction.</a:t>
            </a:r>
          </a:p>
          <a:p>
            <a:pPr algn="just">
              <a:lnSpc>
                <a:spcPct val="100000"/>
              </a:lnSpc>
            </a:pPr>
            <a:r>
              <a:rPr lang="en-IN" altLang="en-US" sz="3200">
                <a:solidFill>
                  <a:schemeClr val="bg1"/>
                </a:solidFill>
                <a:latin typeface="Times New Roman" panose="02020603050405020304" pitchFamily="18" charset="0"/>
                <a:cs typeface="Times New Roman" panose="02020603050405020304" pitchFamily="18" charset="0"/>
              </a:rPr>
              <a:t>     </a:t>
            </a:r>
            <a:r>
              <a:rPr lang="en-US" altLang="en-US" sz="3200">
                <a:solidFill>
                  <a:schemeClr val="bg1"/>
                </a:solidFill>
                <a:latin typeface="Times New Roman" panose="02020603050405020304" pitchFamily="18" charset="0"/>
                <a:cs typeface="Times New Roman" panose="02020603050405020304" pitchFamily="18" charset="0"/>
              </a:rPr>
              <a:t>When the microswitch is pressed, the ESP32 constructs a data packet and </a:t>
            </a:r>
          </a:p>
          <a:p>
            <a:pPr algn="just">
              <a:lnSpc>
                <a:spcPct val="100000"/>
              </a:lnSpc>
            </a:pPr>
            <a:r>
              <a:rPr lang="en-US" altLang="en-US" sz="3200">
                <a:solidFill>
                  <a:schemeClr val="bg1"/>
                </a:solidFill>
                <a:latin typeface="Times New Roman" panose="02020603050405020304" pitchFamily="18" charset="0"/>
                <a:cs typeface="Times New Roman" panose="02020603050405020304" pitchFamily="18" charset="0"/>
              </a:rPr>
              <a:t> </a:t>
            </a:r>
            <a:r>
              <a:rPr lang="en-IN" altLang="en-US" sz="3200">
                <a:solidFill>
                  <a:schemeClr val="bg1"/>
                </a:solidFill>
                <a:latin typeface="Times New Roman" panose="02020603050405020304" pitchFamily="18" charset="0"/>
                <a:cs typeface="Times New Roman" panose="02020603050405020304" pitchFamily="18" charset="0"/>
              </a:rPr>
              <a:t>   </a:t>
            </a:r>
            <a:r>
              <a:rPr lang="en-US" altLang="en-US" sz="3200">
                <a:solidFill>
                  <a:schemeClr val="bg1"/>
                </a:solidFill>
                <a:latin typeface="Times New Roman" panose="02020603050405020304" pitchFamily="18" charset="0"/>
                <a:cs typeface="Times New Roman" panose="02020603050405020304" pitchFamily="18" charset="0"/>
              </a:rPr>
              <a:t>transmits </a:t>
            </a:r>
            <a:r>
              <a:rPr lang="en-IN" altLang="en-US" sz="3200">
                <a:solidFill>
                  <a:schemeClr val="bg1"/>
                </a:solidFill>
                <a:latin typeface="Times New Roman" panose="02020603050405020304" pitchFamily="18" charset="0"/>
                <a:cs typeface="Times New Roman" panose="02020603050405020304" pitchFamily="18" charset="0"/>
              </a:rPr>
              <a:t> </a:t>
            </a:r>
            <a:r>
              <a:rPr lang="en-US" altLang="en-US" sz="3200">
                <a:solidFill>
                  <a:schemeClr val="bg1"/>
                </a:solidFill>
                <a:latin typeface="Times New Roman" panose="02020603050405020304" pitchFamily="18" charset="0"/>
                <a:cs typeface="Times New Roman" panose="02020603050405020304" pitchFamily="18" charset="0"/>
              </a:rPr>
              <a:t>it to the paired receiver ESP32.</a:t>
            </a:r>
          </a:p>
          <a:p>
            <a:pPr marL="457200" indent="-457200" algn="just">
              <a:lnSpc>
                <a:spcPct val="100000"/>
              </a:lnSpc>
              <a:buFont typeface="Wingdings" panose="05000000000000000000" charset="0"/>
              <a:buChar char="Ø"/>
            </a:pPr>
            <a:r>
              <a:rPr lang="en-US" altLang="en-US" sz="3200">
                <a:solidFill>
                  <a:schemeClr val="bg1"/>
                </a:solidFill>
                <a:latin typeface="Times New Roman" panose="02020603050405020304" pitchFamily="18" charset="0"/>
                <a:cs typeface="Times New Roman" panose="02020603050405020304" pitchFamily="18" charset="0"/>
              </a:rPr>
              <a:t>Ensures low-latency, low-power transmission to trigger immediate motor control on the receiving side.</a:t>
            </a:r>
          </a:p>
        </p:txBody>
      </p:sp>
      <p:pic>
        <p:nvPicPr>
          <p:cNvPr id="7" name="Picture 6"/>
          <p:cNvPicPr>
            <a:picLocks noChangeAspect="1"/>
          </p:cNvPicPr>
          <p:nvPr/>
        </p:nvPicPr>
        <p:blipFill>
          <a:blip r:embed="rId6"/>
          <a:srcRect l="18752" t="4613" r="17779" b="19277"/>
          <a:stretch>
            <a:fillRect/>
          </a:stretch>
        </p:blipFill>
        <p:spPr>
          <a:xfrm>
            <a:off x="14173200" y="3868420"/>
            <a:ext cx="3855720" cy="28917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TotalTime>
  <Words>2238</Words>
  <Application>Microsoft Office PowerPoint</Application>
  <PresentationFormat>Custom</PresentationFormat>
  <Paragraphs>172</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Times New Roman</vt:lpstr>
      <vt:lpstr>Arial</vt:lpstr>
      <vt:lpstr>Squada One</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dc:creator>ganesh abi</dc:creator>
  <cp:lastModifiedBy>ganesh abi</cp:lastModifiedBy>
  <cp:revision>29</cp:revision>
  <dcterms:created xsi:type="dcterms:W3CDTF">2006-08-16T00:00:00Z</dcterms:created>
  <dcterms:modified xsi:type="dcterms:W3CDTF">2025-05-25T16:15:26Z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970406CCDE4041BE8B49DDE4E8E78423_13</vt:lpwstr>
  </property>
  <property fmtid="{D5CDD505-2E9C-101B-9397-08002B2CF9AE}" pid="3" name="KSOProductBuildVer">
    <vt:lpwstr>1033-12.2.0.20796</vt:lpwstr>
  </property>
</Properties>
</file>

<file path=docProps/thumbnail.jpeg>
</file>